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95" r:id="rId3"/>
    <p:sldId id="345" r:id="rId4"/>
    <p:sldId id="344" r:id="rId5"/>
    <p:sldId id="296" r:id="rId6"/>
    <p:sldId id="305" r:id="rId7"/>
    <p:sldId id="306" r:id="rId8"/>
    <p:sldId id="299" r:id="rId9"/>
    <p:sldId id="258" r:id="rId10"/>
    <p:sldId id="308" r:id="rId11"/>
    <p:sldId id="309" r:id="rId12"/>
    <p:sldId id="300" r:id="rId13"/>
    <p:sldId id="301" r:id="rId14"/>
    <p:sldId id="302" r:id="rId15"/>
    <p:sldId id="303" r:id="rId16"/>
    <p:sldId id="304" r:id="rId17"/>
    <p:sldId id="272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91" r:id="rId27"/>
    <p:sldId id="292" r:id="rId28"/>
    <p:sldId id="293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07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59" r:id="rId56"/>
    <p:sldId id="294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0"/>
    <p:restoredTop sz="82677" autoAdjust="0"/>
  </p:normalViewPr>
  <p:slideViewPr>
    <p:cSldViewPr>
      <p:cViewPr varScale="1">
        <p:scale>
          <a:sx n="143" d="100"/>
          <a:sy n="143" d="100"/>
        </p:scale>
        <p:origin x="2248" y="208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5:33:41.4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19994 5001 24575,'0'15'0,"0"2"0,0 1 0,0 4 0,0 4 0,1 3 0,0 1 0,1 1 0,0 4 0,-1-6 0,1-2 0,-2-5 0,-2-9 0,2-5 0,-1-7 0,2-2 0</inkml:trace>
  <inkml:trace contextRef="#ctx0" brushRef="#br0" timeOffset="365">20177 4957 24575,'-2'18'0,"2"4"0,0 5 0,0 4 0,0-4 0,0 0 0,1 2 0,-1-2 0,1 10 0,-2-26 0,1-4 0,0-3 0</inkml:trace>
  <inkml:trace contextRef="#ctx0" brushRef="#br0" timeOffset="1349">19802 5382 24575,'17'32'0,"2"5"0,-7-11 0,2 0 0,-4-7 0,1-2 0,5 1 0,2 1 0,3-3 0,-5-6 0,19 0 0,-10-4 0,20 2 0,-17-6 0,0 0 0,9 1 0,-11-1 0,0-2 0,15-5 0,-16-1 0,1-3 0,2-3 0,-1-3 0,-3 3 0,-3-2 0,7-15 0,-7-10 0,-10 16 0,-3-1 0,-2 2 0,-4 9 0,-1-3 0,-3 15 0,2 1 0,-2 0 0</inkml:trace>
  <inkml:trace contextRef="#ctx0" brushRef="#br1" timeOffset="54691">13149 4922 24575,'28'24'0,"-5"-4"0,2 2 0,-1-3 0,0-1 0,-3 1 0,-1-2 0,8-4 0,-24-16 0,1-10 0,9-15 0,0-1 0,3-7 0,0 1 0,2-2 0,3-4-603,-6 11 0,3-5 1,1-1-1,-1 0 0,-2 6 603,1 0 0,-2 4 0,2-2 0,1-3 0,2-3 0,-1 1 0,-2 4 0,0 0 0,-1 3 0,1-5 0,-3 4 0,-8 11 0,-5 6 0,-4 11 0,0 0 0</inkml:trace>
  <inkml:trace contextRef="#ctx0" brushRef="#br1" timeOffset="57346">12135 4430 24575,'-1'12'0,"0"1"0,0 1 0,0 3 0,1 8 0,0-7 0,-1 15 0,0-12 0,0 3 0,-1-3 0,2-11 0,-2-1 0,0-9 0,0 0 0,0-3 0</inkml:trace>
  <inkml:trace contextRef="#ctx0" brushRef="#br1" timeOffset="58596">12131 4420 24575,'29'-6'0,"2"0"0,-17 4 0,0 4 0,-8 8 0,-2 3 0,-3 1 0,1-2 0,-2-1 0,-1-3 0,-5-1 0,-6-4 0,-2 1 0,-10 3 0,14-4 0,15 1 0,35-5 0,-15 1 0,0 0 0,15 0 0,-16 2 0,-24 1 0,0 2 0,-2 6 0,-2 4 0,-2 0 0,-1 0 0,-9 0 0,5-3 0,-9 4 0,2-3 0,5-4 0,-8 0 0,1-6 0,-4-5 0,1-1 0,-7-8 0,18 6 0,-3-3 0,16 8 0,4-1 0,-2 0 0,1-1 0,-3 2 0</inkml:trace>
  <inkml:trace contextRef="#ctx0" brushRef="#br1" timeOffset="59663">12506 4538 24575,'-5'-13'0,"-1"0"0,-4 3 0,-1 8 0,-21 20 0,8 15 0,10-13 0,1 0 0,0 12 0,12-12 0,3-12 0,2-1 0,2-8 0,7 1 0,9-5 0,1-5 0,0-4 0,-10 0 0,-9 5 0,0 0 0,-3 8 0,3 6 0,1 16 0,5 7 0,-3-7 0,2-7 0,-1-17 0,-2-4 0,3-4 0,-4 4 0,-4 1 0,-1 6 0</inkml:trace>
  <inkml:trace contextRef="#ctx0" brushRef="#br1" timeOffset="60446">12610 4579 24575,'1'22'0,"3"-1"0,2 8 0,4-6 0,3 3 0,-4-12 0,-1-2 0,-6-11 0,0-15 0,-1-4 0,2-6 0,-2 1 0,0 8 0,0-9 0,0 12 0,0-5 0,11 10 0,10 0 0,1 0 0,1 3 0,16 5 0,-26 0 0,-4 7 0,-14-6 0,-19 5 0</inkml:trace>
  <inkml:trace contextRef="#ctx0" brushRef="#br1" timeOffset="61266">12121 4942 24575,'5'11'0,"-1"2"0,1 7 0,2 18 0,-3-11 0,0 1 0,1 2 0,-1-2 0,1 15 0,-2-36 0,-3-11 0,0-10 0</inkml:trace>
  <inkml:trace contextRef="#ctx0" brushRef="#br1" timeOffset="62114">12162 5014 24575,'18'-11'0,"3"2"0,6-1 0,-2 5 0,-7 4 0,0 1 0,-4 2 0,-3 0 0,-6 7 0,-6 13 0,-3-5 0,-6 5 0,-1-18 0,-17-2 0,10-3 0,-5 0 0,18 2 0,35 13 0,10 6 0,-16-7 0,-2 1 0,9 7 0,-36-3 0,-8-11 0,-18 5 0,-14-7 0,9-3 0,-10-2 0,22-4 0,2-1 0,-1-1 0,-9-4 0,31 7 0,9-1 0,9 3 0,-7 0 0,2 1 0</inkml:trace>
  <inkml:trace contextRef="#ctx0" brushRef="#br1" timeOffset="62870">12512 5066 24575,'-12'7'0,"-7"12"0,10-4 0,-3 11 0,10-11 0,2 1 0,7 8 0,-3-13 0,5 6 0,-4-14 0,5-5 0,2 0 0,10-6 0,6-2 0,-5-2 0,-4-5 0,-17-3 0,-8 1 0,-3 0 0,-10 1 0,9 10 0,-2-1 0,9 7 0,3 1 0,0-1 0,-3 1 0,2-1 0,-1 2 0</inkml:trace>
  <inkml:trace contextRef="#ctx0" brushRef="#br1" timeOffset="63434">12695 5059 24575,'24'22'0,"10"8"0,-11-12 0,0 1 0,-2-3 0,-1 0 0,14 7 0,-7-8 0,-11-7 0,-1-2 0,-13-10 0,-3 2 0,0-2 0</inkml:trace>
  <inkml:trace contextRef="#ctx0" brushRef="#br1" timeOffset="64118">12922 5065 24575,'-9'14'0,"1"-2"0,-15 16 0,4-3 0,-4 5 0,7-7 0,4-6 0,1-2 0,-2-2 0,4-3 0,-1-5 0,5-2 0,3-1 0,0-1 0,6-3 0,-2 1 0,2-2 0</inkml:trace>
  <inkml:trace contextRef="#ctx0" brushRef="#br1" timeOffset="70288">17198 4928 24575,'11'3'0,"23"17"0,5 3 0,-5-2 0,2 1 0,-3-2 0,-1-2 0,-5-1 0,0-3 0,-1-3 0,-2-8 0,-5-17 0,-1-10 0,1-2 0,1-5 0,1-3 0,-2 1 0,0-3 0,0-1 0,0 2 0,-1 2 0,-1 1 0,1 0 0,-1 0-542,1-1 1,1 0 0,-1 1 0,-1 2 541,-2 2 0,0 1 0,-1-1 0,2-1 0,-1-2 0,0 1-40,-2-1 0,-1 0 0,0-2 40,3-6 0,-1-1 0,-1 2 0,0-3 0,-2 2 0,1-2 0,-1 6 0,-3 10 0,-7 19 0,-1 4 0,-5 2 0,4 0 0,-4 0 0</inkml:trace>
  <inkml:trace contextRef="#ctx0" brushRef="#br1" timeOffset="74709">15629 4407 24575,'-27'8'0,"2"4"0,-9 9 0,13-3 0,7 5 0,13-10 0,14 8 0,11 2 0,0-4 0,0 2 0,-10-5 0,-7-6 0,1 4 0,-8-8 0,-7 2 0,-7-1 0,-7 3 0,-4-3 0,2-2 0,-13-14 0,17 1 0,-5-4 0,38 6 0,-8 5 0,14 0 0</inkml:trace>
  <inkml:trace contextRef="#ctx0" brushRef="#br1" timeOffset="75210">15772 4586 24575,'2'31'0,"0"0"0,-1-2 0,1-1 0,-1 0 0,0-3 0,1 12 0,-3-30 0,0-10 0,3-9 0,-2 1 0,2 1 0</inkml:trace>
  <inkml:trace contextRef="#ctx0" brushRef="#br1" timeOffset="75927">15766 4536 24575,'24'-2'0,"0"0"0,10-1 0,0 4 0,-24 1 0,2 1 0,-11 5 0,-7 17 0,0-4 0,-6 8 0,-2-16 0,1-7 0,0-2 0,4-2 0,-2-4 0,5 1 0,-3 0 0,10-1 0,2 0 0,-1 0 0,2 1 0</inkml:trace>
  <inkml:trace contextRef="#ctx0" brushRef="#br1" timeOffset="76494">16041 4379 24575,'2'33'0,"-1"1"0,1-2 0,0-3 0,2 14 0,-2-19 0,0-1 0,1 11 0,-1-6 0,7-26 0,-7-2 0,7-2 0</inkml:trace>
  <inkml:trace contextRef="#ctx0" brushRef="#br1" timeOffset="77345">16221 4565 24575,'-33'29'0,"17"-5"0,-7 9 0,23-10 0,2-14 0,6 3 0,8-7 0,-1 0 0,17-9 0,-10 0 0,3-4 0,-7-2 0,-11 3 0,1-10 0,-8 3 0,0-3 0,-9-3 0,-2 8 0,-4-1 0,-8 6 0,13 5 0,-6 1 0,12 2 0,1 0 0,2 0 0</inkml:trace>
  <inkml:trace contextRef="#ctx0" brushRef="#br1" timeOffset="77983">16469 4409 24575,'-3'16'0,"-1"27"0,3-17 0,1 1 0,-1 3 0,2-1 0,0-4 0,0-3 0,2 9 0,-2-13 0,0-4 0,-1-10 0,1-3 0,2-2 0,-2 0 0,1 0 0</inkml:trace>
  <inkml:trace contextRef="#ctx0" brushRef="#br1" timeOffset="78611">16361 4600 24575,'36'-10'0,"-6"6"0,2 1 0,3-2 0,0 0 0,-2 3 0,-2 0 0,-1 0 0,-22 1 0,-6 0 0,-3 1 0,-1 0 0</inkml:trace>
  <inkml:trace contextRef="#ctx0" brushRef="#br1" timeOffset="79997">15507 4996 24575,'8'15'0,"-2"2"0,3 23 0,-5-4 0,0-2 0,-1-1 0,0 0 0,-2 2 0,0-29 0,-1-2 0,0-3 0,3 0 0,17-8 0,19-3 0,2 1 0,0 1 0,-25 7 0,-5 1 0,-8 1 0,11-1 0,-10 0 0,6 0 0</inkml:trace>
  <inkml:trace contextRef="#ctx0" brushRef="#br1" timeOffset="80463">15872 5138 24575,'-3'34'0,"1"-1"0,2-11 0,-1-8 0,1-8 0,-1-6 0,0-6 0,0 4 0,0-3 0</inkml:trace>
  <inkml:trace contextRef="#ctx0" brushRef="#br1" timeOffset="82113">15951 5125 24575,'5'23'0,"2"9"0,-2-11 0,1 6 0,-5-19 0,1-2 0,-1-10 0,1-5 0,2-8 0,8-15 0,4-6 0,5 2 0,-1 9 0,-7 18 0,0 7 0,8 6 0,-3 3 0,11 8 0,-15-4 0,-3 2 0,-7-4 0,-1 0 0,2 12 0,-2-6 0,5 6 0,-4-14 0,6-1 0,12-7 0,-1 0 0,9-2 0,-11-1 0,2-5 0,-9 2 0,3-8 0,-8 4 0,3-6 0,-3 2 0,1-11 0,-6-1 0,-6-1 0,0 11 0,-3 11 0,1 9 0,-4 10 0,-3 3 0,2 7 0,3-5 0,6-3 0,4 2 0,4 0 0,3 3 0,3-3 0,23 8 0,-8-17 0,2-1 0,-5 2 0,-1-1 0,22-3 0,-36-6 0,-9-1 0,3-1 0,-1-1 0,1 0 0,1-4 0,-3 5 0,1-3 0</inkml:trace>
  <inkml:trace contextRef="#ctx0" brushRef="#br1" timeOffset="82700">15809 5058 24575,'0'0'0</inkml:trace>
  <inkml:trace contextRef="#ctx0" brushRef="#br1" timeOffset="93758">16464 6075 24575,'27'19'0,"-1"-1"0,3 10 0,2 2 0,-8-10 0,0 0 0,-1 1 0,7 9 0,-6-3 0,-7-7 0,-6-8 0,1-6 0,6-22 0,0-5 0,3-7 0,-2 0 0,4-9 0,0-3 0,-5 12 0,2-4 0,0 1 0,-2 3 0,6-11 0,-2 1 0,0 0 0,3-1 0,-1 6 0,3-2 0,-2-2 0,-6 8 0,0-2 0,-1 0 0,1 1 0,5-8 0,0 2 0,-2-1 0,-3 1 0,-2 0 0,-3 8 0,-2 0 0,-4 6 0,-7 23 0,0-1 0,-1 2 0</inkml:trace>
  <inkml:trace contextRef="#ctx0" brushRef="#br1" timeOffset="109370">13753 5867 24575,'16'-14'0,"13"-5"0,5 5 0,7-1 0,-9 10 0,-8 8 0,-12 4 0,0 4 0,-6 0 0,-1 5 0,-2-2 0,-1 2 0,-4-3 0,-3 7 0,-1-5 0,-2 5 0,0-8 0,-1 2 0,0-2 0,-3 3 0,5-7 0,-2 1 0,-2-1 0,2-1 0,-3 3 0,7-2 0,1 2 0,0 1 0,10-1 0,7-1 0,-1-7 0,0 2 0</inkml:trace>
  <inkml:trace contextRef="#ctx0" brushRef="#br1" timeOffset="109871">13900 6261 24575,'0'0'0</inkml:trace>
  <inkml:trace contextRef="#ctx0" brushRef="#br1" timeOffset="112407">12222 5761 24575,'-24'11'0,"6"3"0,-2 13 0,15 6 0,13-6 0,4 0 0,6-11 0,1-6 0,-6-5 0,7-2 0,6-15 0,-6 4 0,14-18 0,-22 8 0,2-3 0,-12 5 0,-3 5 0,-6-7 0,-6 5 0,-14-3 0,1 9 0,0 4 0,14 6 0,9 1 0,6 2 0,6-2 0,-6-3 0,4 0 0</inkml:trace>
  <inkml:trace contextRef="#ctx0" brushRef="#br1" timeOffset="113092">12387 5806 24575,'16'36'0,"-8"-14"0,7 16 0,-11-26 0,-2-13 0,-1-5 0,1-20 0,-1-3 0,0 6 0,2 0 0,8-10 0,0 11 0,10 12 0,19 16 0,-12-2 0,5 2 0,-31-3 0,-10-3 0,-1 0 0,5 1 0</inkml:trace>
  <inkml:trace contextRef="#ctx0" brushRef="#br1" timeOffset="113623">12890 5827 24575,'-19'-4'0,"-12"2"0,8 1 0,-2 2 0,-18 2 0,0 1 0,23 6 0,11 5 0,9 13 0,21-1 0,1-3 0,6-11 0,-3-16 0,-8-2 0,8-6 0,7-7 0,-17 11 0,6-6 0</inkml:trace>
  <inkml:trace contextRef="#ctx0" brushRef="#br1" timeOffset="115378">12890 5688 24575,'3'25'0,"-1"0"0,3 3 0,-1-1 0,1 15 0,1 2 0,-4-30 0,-1-1 0,1-7 0,1-4 0,1 1 0,41-6 0,-17 1 0,1-3 0,0-2 0,0-8 0,-9 0 0,-6-2 0,-5 2 0,-5 0 0,-13-10 0,-5 8 0,-2 2 0,3 13 0,8 6 0,-3 4 0,-1 2 0,-5 11 0,8-10 0,-2 21 0,10-20 0,3 10 0,5-13 0,1-1 0,3-1 0,14 1 0,-5 0 0,9 0 0,0-2 0,-14-3 0,10 0 0,-17-5 0,3-1 0,3-13 0,-10 7 0,4-4 0,-9 25 0,-1-4 0,1 11 0,-1-12 0,-1-3 0,1-2 0,1-9 0,-1 1 0,-1-5 0,0 4 0,-2-4 0,1-4 0,1-11 0,3 0 0,3 2 0,2 10 0,5 9 0,20 5 0,-15 0 0,11 1 0,-25-1 0,-4 0 0</inkml:trace>
  <inkml:trace contextRef="#ctx0" brushRef="#br1" timeOffset="117814">12120 6258 24575,'3'31'0,"0"0"0,0 11 0,1-15 0,0-3 0,-1-2 0,1 6 0,0-11 0,0 0 0,0 1 0,1 0 0,1-8 0,15-26 0,-14 9 0,12-15 0</inkml:trace>
  <inkml:trace contextRef="#ctx0" brushRef="#br1" timeOffset="118378">12238 6274 24575,'4'35'0,"-1"-10"0,0 7 0,1 3 0,0 7 0,-1-18 0,-1-2 0,1 6 0,-3-16 0,0-2 0,0-2 0,0 0 0,0-2 0,4-3 0,-5-16 0,4 8 0,-4-9 0</inkml:trace>
  <inkml:trace contextRef="#ctx0" brushRef="#br1" timeOffset="118895">12015 6427 24575,'33'-5'0,"-1"0"0,1 0 0,9-1 0,-1 0 0,0 0 0,-2 0 0,-7 2 0,-5-1 0,-4 0 0,-6 0 0,-12 1 0</inkml:trace>
  <inkml:trace contextRef="#ctx0" brushRef="#br1" timeOffset="119479">12107 6468 24575,'28'1'0,"11"-2"0,-3 0 0,-11-1 0,0 0 0,19-3 0,-12 1 0,-6 1 0,-15 0 0,3 2 0,-12-2 0,-2-2 0,-3 2 0,2-1 0</inkml:trace>
  <inkml:trace contextRef="#ctx0" brushRef="#br1" timeOffset="120847">12757 6404 24575,'-20'1'0,"3"0"0,0 1 0,6 0 0,5 5 0,-1 4 0,-7 12 0,6-2 0,0 1 0,7-7 0,12-7 0,13 1 0,-2-4 0,14 1 0,-8 0 0,-5-2 0,2-10 0,-19 4 0,0-7 0</inkml:trace>
  <inkml:trace contextRef="#ctx0" brushRef="#br1" timeOffset="121568">13016 6470 24575,'-38'-8'0,"11"5"0,-11 2 0,2 16 0,17 1 0,-5 6 0,19-9 0,10-3 0,10-5 0,2-1 0,8-4 0,-6-1 0,11-3 0,-10-2 0,10-3 0,-14 0 0,-5 0 0,1-1 0,-6 3 0,1 1 0,-4 3 0</inkml:trace>
  <inkml:trace contextRef="#ctx0" brushRef="#br1" timeOffset="122264">12948 6381 24575,'28'-11'0,"-4"3"0,-13 6 0,-3 8 0,-4 16 0,-1-1 0,-1 10 0,4-3 0,2-2 0,1 1 0,-2-9 0,-3 1 0,0-7 0,-1 1 0,-1-9 0,9-20 0,-7 9 0,6-9 0</inkml:trace>
  <inkml:trace contextRef="#ctx0" brushRef="#br1" timeOffset="122915">13156 6215 24575,'3'30'0,"-1"-8"0,2 3 0,4 16 0,1 1 0,-4-13 0,1-1 0,2 3 0,-1-3 0,-3-1 0,0-8 0,-1 8 0,0-14 0,1-5 0,14-5 0,-8-1 0,22-9 0,-8-4 0,0-1 0,-6 3 0,-12 6 0</inkml:trace>
  <inkml:trace contextRef="#ctx0" brushRef="#br1" timeOffset="123452">13092 6444 24575,'15'0'0,"4"-1"0,2-1 0,17 0 0,-7 1 0,-4 0 0,2 1 0,9 0 0,2 0 0,-18-2 0,-8 0 0,-2-4 0,-5 3 0,2-1 0</inkml:trace>
  <inkml:trace contextRef="#ctx0" brushRef="#br1" timeOffset="124316">13582 6398 24575,'-18'1'0,"-1"1"0,3 1 0,-1 1 0,3 1 0,-14 12 0,18-2 0,-8 5 0,29 6 0,5-6 0,3 3 0,-3-3 0,-10-11 0,-8 2 0,-4-5 0,-12 3 0,2-5 0,-10 1 0,12-5 0,3 0 0,9-1 0,4 1 0</inkml:trace>
  <inkml:trace contextRef="#ctx0" brushRef="#br1" timeOffset="131657">12029 7434 24575,'-29'21'0,"1"1"0,8-8 0,0 1 0,-14 12 0,-1 0 0,12-8 0,2-1 0,1-3 0,1 0 0,-3 1 0,0 0 0,-12 8 0,4-4 0,9-3 0,0 0 0,-8 6 0,-6 4 0,6-4 0,17-16 0,4-5 0,11-16 0,2-11 0,0-5 0,1-3 0,1-1 0,1-5 0,-1 1 0,-1 11 0,-1 5 0,0 8 0,-8 32 0,-3 9 0,-1 5 0,3 4 0,-1 1 0,-1-1 0,0-1 0,3-3 0,2-4 0,2-9 0,2 0 0,0-10 0,10-5 0,2-3 0,10 0 0,4-2 0,-7-3 0,1-1 0,3 3 0,-1-1 0,5-7 0,-9 5 0,-9 3 0,3 0 0,-12 2 0,-4 2 0,0 0 0,1-1 0</inkml:trace>
  <inkml:trace contextRef="#ctx0" brushRef="#br1" timeOffset="133539">12075 8259 24575,'10'38'0,"-1"1"0,1 0 0,-1 0 0,1-1 0,-1-2 0,1 3 0,0 3 0,1 4 0,2-1 0,0-6 0,1-4 0,1-4 0,2-7 0,20 1 0,-6-23 0,6-6 0,-2-4 0,3-6 0,1-7-314,-3 1 0,3-5 0,1-2 0,-4 0 314,-9 4 0,-3 0 0,0-2 0,0 0 0,4-4 0,2-1 0,-2 0 0,-3 2 0,-2 0 0,-3 1 0,-1 2 0,3-7 0,-2 5 307,4 1-307,-12 11 0,15 32 0,6 16 0,-11-9 0,-1 3 0,1 2 0,1-2 0,2 1 0,0 0 0,-1-2 0,2 3 0,0-3 0,-2-4 0,1-2 0,0-10 0,12-24 0,-8-3 0,4-6 0,3 0 0,0 0 0,3 0 0,2-2 0,-1 1 68,-9 4 1,1 0 0,-1 0 0,2-1-1,2 0-68,2 0 0,3-2 0,2 1 0,-1-1 0,-3 3 0,-4 3-417,2-1 1,-5 2 0,1 2 416,7-7 0,1 1 0,-4 13 0,-5 24 0,-3 11 0,-2 4 0,-1 6 0,4-2 0,-4-9 0,1-1 0,2-1 0,2-2 0,4 3 0,2-1 0,1-3 0,-1-6-209,0-5 0,0-5 1,2-7 208,3-6 0,1-7 0,3-3 0,0 2 0,-5 2 0,2-1 0,1 0 0,-1 1 0,-3 0 0,0 0 0,-1 1 0,-1 0 0,0 1 137,4-1 0,1-2 0,-2 6 0,-9 9-137,-6 19 0,-4 8 0,1-3 0,1 2 0,0 0 0,7 6 0,1-1 414,-6-8 1,1-1 0,2-7-415,13-12 0,0-9 0,-3-2 0,2-3 0,-9 3 0,2-1 0,2-2 0,1 0-210,6-3 1,2-2 0,-1 0 0,-1 2 209,-8 3 0,-1 0 0,0 1 0,-1 0 0,4-2 0,0 0 0,-1 2 0,-5 5 329,2 8 1,-3 8-330,0 12 0,-3 6 0,-3-1 0,1 2 0,3-2 0,4 1 0,-2-4 0,-3-5 0,1-4 0,9 3 0,2-7 0,-12-12 0,0-4 0,4-3 0,3-3 0,-2-3 0,6-3 0,0 0 0,-4 1 0,6-1 0,-1 1 0,2-4 0,2-2 0,-10 7 0,-12 6 867,-9 5-867,18 5 0,3-1 0,8 1 0,-1-1 0,-5 1 0,-1 0 0,5-1-360,-4 0 1,4 1 0,1-1 0,1 0 0,0 1 359,2-1 0,1 1 0,0 0 0,-1 0 0,-2 0 0,2-1 0,-1-1 0,-2 1 0,-1 0 0,8 2 0,-2 0 0,-8-1 0,5-2 0,-65 0 0</inkml:trace>
  <inkml:trace contextRef="#ctx0" brushRef="#br1" timeOffset="135362">11978 9819 24575,'-27'-16'0,"1"0"0,-1 1 0,-4-3 0,1 0 0,-9-2 0,2 1 0,12 7 0,2 0 0,-1 0 0,1-1 0,3-1 0,2 1 0,-5-8 0,-9-4 0,4 8 0,9 6 0,7 5 0,4 4 0,6 2 0,2 5 0,12 16 0,3-4 0,1 2 0,8 14 0,-4-11 0,-3-3 0,-6-6 0,1 3 0,-9-10 0,-2-1 0,1-3 0,-1-6 0,-1-19 0,-3-3 0,-2-3 0,-1-2 0,-2-1 0,-2-4 0,-2 1 0,-5-4 0,5 16 0,9 12 0,3 6 0,12-3 0,-1 7 0,11-2 0,3 3 0,1 1 0,10 0 0,-9 0 0,-2 1 0,-7 0 0,-12-1 0,-5 3 0,0-2 0,1 1 0</inkml:trace>
  <inkml:trace contextRef="#ctx0" brushRef="#br1" timeOffset="145050">16440 7363 24575,'11'22'0,"-1"1"0,5 5 0,1 2 0,8 7 0,2-1 0,0-4 0,-1-2 0,-5-6 0,-1-6 0,8-12 0,-12-34 0,1 1 0,2-3 0,-2 0 0,3-2 0,3-3 0,3-2 0,1-2 0,-1 7 0,0-1 0,2 0 0,0-2-656,-1 2 1,0-2-1,1-1 1,-1 1 0,0 2 439,3-4 0,0 2 1,-1 1-1,0-1 216,1-2 0,1-2 0,-2 3 0,-4 4 0,0 2 0,-3 1 0,-2 2 0,1-1 0,-4 3 0,4-5 0,-5 2 0,-12 24 0,-3 4 0,2 2 0,-2-1 0,2 0 0</inkml:trace>
  <inkml:trace contextRef="#ctx0" brushRef="#br1" timeOffset="168052">14281 7297 24575,'14'-5'0,"-3"2"0,-3 1 0,-3 2 0,0 1 0,-1 1 0,1 3 0,-1-2 0,-2 3 0,0-1 0,-1 0 0,-1 2 0,1-2 0,-1 3 0,0-1 0,-1-1 0,-1 0 0,0 1 0,0-3 0,-1 1 0,0-2 0,-2 1 0,-3 1 0,-1 1 0,-2-1 0,2 0 0,0 0 0,2 0 0,-2 0 0,3 0 0,0 0 0,4-1 0,1-1 0,0 1 0,1-2 0,0 3 0,0-2 0,1 1 0,1-1 0,-2-1 0,2 0 0,-1 0 0,2-1 0,-2 0 0,2-1 0</inkml:trace>
  <inkml:trace contextRef="#ctx0" brushRef="#br1" timeOffset="168873">14238 7595 24575,'-1'4'0,"1"-1"0,-2-3 0,0 0 0,0-1 0,0 0 0,2 1 0</inkml:trace>
  <inkml:trace contextRef="#ctx0" brushRef="#br1" timeOffset="170120">12852 7182 24575,'10'7'0,"4"3"0,5 6 0,8 5 0,3 3 0,-8-7 0,2 2 0,8 5 0,4 5 0,1-2 0,-7-5 0,1 0 0,-1-1 0,1 1 0,-1 0 0,-1-1 0,7 3 0,-6-4 0,-2-1 0,-23-19 0,-1-13 0,-4 6 0,1-8 0</inkml:trace>
  <inkml:trace contextRef="#ctx0" brushRef="#br1" timeOffset="170554">13279 7192 24575,'-21'22'0,"1"0"0,1-4 0,-2 3 0,-1 3 0,-3 4 0,-1 2 0,2-2 0,-3 4 0,2 0 0,-1 0 0,-1 1 0,0 0 0,3-2 0,-1 2 0,8-9 0,13-18 0,3-6 0</inkml:trace>
  <inkml:trace contextRef="#ctx0" brushRef="#br1" timeOffset="183848">13989 9851 24575,'6'7'0,"12"20"0,3 5 0,6 4 0,-2 0 0,0-1 0,3-5 0,-2-13 0,4-16 0,-4-10 0,-9-13 0,-2-4 0,-4 6 0,0-2 0,1-4 0,1-3 0,1-2 0,0-5 0,0-2 0,-1 2 0,-2 6 0,0 1 0,0-1 0,4-12 0,-1-2 0,-3 6 0,-5 11 0,-1 2 0,2-5 0,0 1 0,-3-1 0,3 1 0,-2 6 0,0 1 0,-2 8 0,-3 7 0,1 1 0,-1 3 0,0 1 0,0 1 0,-1 1 0</inkml:trace>
  <inkml:trace contextRef="#ctx0" brushRef="#br1" timeOffset="185033">12473 9621 24575,'0'19'0,"-1"7"0,2 2 0,-2 4 0,3 7 0,-1-17 0,1 9 0,-1-25 0,9-12 0,-7 3 0,6-7 0</inkml:trace>
  <inkml:trace contextRef="#ctx0" brushRef="#br1" timeOffset="185516">12625 9574 24575,'2'35'0,"1"1"0,-1-5 0,0 0 0,0-3 0,0-2 0,-1 1 0,1 10 0,-3-33 0,1-4 0</inkml:trace>
  <inkml:trace contextRef="#ctx0" brushRef="#br1" timeOffset="186084">12265 9771 24575,'20'-2'0,"3"1"0,6-1 0,4-1 0,5-1 0,0 0 0,-5-1 0,-1 0 0,2 0 0,6-2 0,1 0 0,-5-1 0,-7-1 0,-6 1 0,3-3 0,-9 5 0,-8 5 0,-2 0 0,-2 1 0,-2 0 0,-2 1 0,-1 0 0,-4 3 0,3-2 0,-3 2 0</inkml:trace>
  <inkml:trace contextRef="#ctx0" brushRef="#br1" timeOffset="186530">12422 9854 24575,'26'-2'0,"1"1"0,5-1 0,2-1 0,-3-2 0,1-1 0,-3 0 0,-1 2 0,-1-1 0,10-2 0,-9 0 0,-23 4 0,-1 1 0,2 2 0,-3-2 0,2 2 0</inkml:trace>
  <inkml:trace contextRef="#ctx0" brushRef="#br1" timeOffset="187119">13010 9852 24575,'-16'-1'0,"-7"9"0,-2 4 0,-10 4 0,6 0 0,0 2 0,1 6 0,8 3 0,14-3 0,22 6 0,3-13 0,7-5 0,4-3 0,4-4 0,11-3 0,2-3 0,-19-1 0,-1-1 0,5 1 0,-3 0 0,-3-3 0</inkml:trace>
  <inkml:trace contextRef="#ctx0" brushRef="#br1" timeOffset="187601">13278 9964 24575,'-44'-1'0,"1"-1"0,-2 3 0,7 6 0,16 14 0,3 0 0,21 0 0,21-4 0,18-6 0,2-2 0,-17-6 0,-2-3 0,7-3 0,5-8 0,-14-1 0,0-3 0,-16 3 0,-10 3 0,2 3 0,-4 2 0</inkml:trace>
  <inkml:trace contextRef="#ctx0" brushRef="#br1" timeOffset="188049">13191 9863 24575,'11'-5'0,"25"-4"0,-8 4 0,11-2 0,-24 5 0,-10 8 0,3 25 0,-3-1 0,1-5 0,-1 1 0,-2-3 0,-1-1 0,1 9 0,-3 2 0,0-21 0,1-7 0,8-20 0,0-6 0,2 1 0,-6 4 0</inkml:trace>
  <inkml:trace contextRef="#ctx0" brushRef="#br1" timeOffset="188486">13485 9599 24575,'2'35'0,"1"-1"0,1 8 0,0 0 0,0-4 0,0 1 0,1 2 0,0 1 0,-2 1 0,0-1 0,1-7 0,1 0 0,0 5 0,0-3 0,3-3 0,-1-23 0,-3-18 0,-1 0 0,-1 1 0</inkml:trace>
  <inkml:trace contextRef="#ctx0" brushRef="#br1" timeOffset="188848">13453 10044 24575,'18'-2'0,"-1"-1"0,7 2 0,3-1 0,6 0 0,-10 0 0,0 1 0,1-2 0,-4-3 0,-3 1 0,-7 1 0,-5 1 0</inkml:trace>
  <inkml:trace contextRef="#ctx0" brushRef="#br1" timeOffset="189552">13819 9963 24575,'-33'16'0,"5"0"0,12 5 0,10 4 0,9-3 0,2 1 0,5 7 0,11 5 0,-11-21 0,0-2 0,-4-2 0,-11-4 0,-1-1 0,-7-3 0,5-2 0,-2 1 0,6-1 0,2-1 0,14 0 0,-6 1 0,5 0 0</inkml:trace>
  <inkml:trace contextRef="#ctx0" brushRef="#br1" timeOffset="228606">17277 9526 24575,'24'-6'0,"4"-1"0,-2 4 0,-5 2 0,-5 5 0,-2 18 0,-1-1 0,7 11 0,-6-4 0,-7-10 0,-6 1 0,-14-6 0,-7 3 0,-12 6 0,9-8 0,1 0 0,0-1 0,2-1 0,-13 9 0,16-7 0,15-8 0,2 10 0,0-6 0,1 6 0,-1-11 0,1-3 0,-3 3 0,1 3 0,-1-1 0,1-1 0</inkml:trace>
  <inkml:trace contextRef="#ctx0" brushRef="#br1" timeOffset="229289">17209 10083 24575,'0'7'0,"0"-3"0,9-6 0,-1-3 0,1-2 0,-4 3 0,-5 3 0,1 1 0,0-1 0</inkml:trace>
  <inkml:trace contextRef="#ctx0" brushRef="#br1" timeOffset="232921">15584 9604 24575,'-4'-6'0,"-18"-2"0,0 9 0,-17 5 0,16 4 0,-1 11 0,12 0 0,-1 13 0,8-10 0,2 4 0,4-20 0,2 1 0,4-6 0,4-2 0,14-6 0,-2 3 0,1-1 0,0 1 0,-6 1 0,9 1 0</inkml:trace>
  <inkml:trace contextRef="#ctx0" brushRef="#br1" timeOffset="233756">15740 9683 24575,'-16'10'0,"2"1"0,8-1 0,2 1 0,2 1 0,5-1 0,1-3 0,5-4 0,2-4 0,2-1 0,13-6 0,-11 1 0,6-4 0,-16 5 0,-3-6 0,-1 4 0,-1-7 0,0 6 0,0-1 0,-3-7 0,-13 0 0,2 2 0,-11 4 0,16 8 0,-1 0 0,9 2 0,-2 0 0</inkml:trace>
  <inkml:trace contextRef="#ctx0" brushRef="#br1" timeOffset="234272">15914 9404 24575,'0'34'0,"2"4"0,0 2 0,0-7 0,-1 0 0,2 9 0,0-4 0,0-7 0,-2-9 0,3 9 0,0-6 0,0-2 0,0-12 0,-3-10 0,7-12 0,6-1 0,-3-1 0,1 4 0</inkml:trace>
  <inkml:trace contextRef="#ctx0" brushRef="#br1" timeOffset="234922">16176 9665 24575,'-28'13'0,"3"0"0,13 0 0,-1 9 0,8-5 0,2 9 0,18-9 0,-2-3 0,10-5 0,-7-8 0,-2-3 0,7-12 0,-7-3 0,1-6 0,-12 0 0,-8 9 0,-7-5 0,-24-6 0,18 14 0,-9-6 0,26 17 0</inkml:trace>
  <inkml:trace contextRef="#ctx0" brushRef="#br1" timeOffset="235594">16246 9726 24575,'19'23'0,"-1"0"0,4 7 0,-4-13 0,-15-16 0,-2-13 0,2-9 0,-3-3 0,1-6 0,-1 15 0,2-1 0,2 9 0,10 0 0,3 3 0,16-2 0,-3 3 0,-4-1 0,-12 4 0,-11 0 0,-3 0 0</inkml:trace>
  <inkml:trace contextRef="#ctx0" brushRef="#br1" timeOffset="236740">15649 9965 24575,'-25'0'0,"6"6"0,-5 3 0,13 5 0,10 11 0,1-10 0,7 13 0,-1-15 0,3 2 0,-3-3 0,0 1 0,-3-2 0,-1-2 0,-4-3 0,-23 8 0,3-7 0,-13 6 0,11-12 0,11-4 0,1-1 0,6-3 0,0 0 0,5 3 0,-2 0 0</inkml:trace>
  <inkml:trace contextRef="#ctx0" brushRef="#br1" timeOffset="237608">15798 10035 24575,'-19'2'0,"-5"3"0,8 1 0,-3 4 0,6-1 0,2 5 0,5 3 0,2-2 0,5 3 0,1-7 0,1-2 0,0-4 0,-1-2 0,8 2 0,6-1 0,9 1 0,-3-1 0,1-1 0,2-3 0,2-5 0,-1 2 0,-10-3 0,-12 5 0</inkml:trace>
  <inkml:trace contextRef="#ctx0" brushRef="#br1" timeOffset="238193">16127 10152 24575,'-21'-21'0,"0"9"0,-14 0 0,-7 12 0,18 6 0,0 1 0,-9 7 0,9 3 0,26-5 0,3-5 0,4 1 0,13-3 0,-2-1 0,22-3 0,-1-4 0,1-4 0,-11 0 0,-20-3 0,-15 5 0,1 1 0,-1 1 0</inkml:trace>
  <inkml:trace contextRef="#ctx0" brushRef="#br1" timeOffset="238777">16117 10035 24575,'13'8'0,"-3"12"0,-9-1 0,0 19 0,3-3 0,0-3 0,0-11 0,13-11 0,-12-10 0,10 3 0</inkml:trace>
  <inkml:trace contextRef="#ctx0" brushRef="#br1" timeOffset="239343">16344 9891 24575,'3'41'0,"1"0"0,-2-17 0,-1-1 0,2 13 0,0-1 0,-2-4 0,-1-9 0,1 1 0,0-13 0,0-5 0,10-5 0,-8-1 0,8-1 0</inkml:trace>
  <inkml:trace contextRef="#ctx0" brushRef="#br1" timeOffset="240277">16492 10168 24575,'18'-3'0,"0"0"0,11-5 0,-11 3 0,21-15 0,-19 3 0,2-4 0,-10 4 0,-10 8 0,-15-9 0,-4 7 0,-11 2 0,5 11 0,5 8 0,1 10 0,2 1 0,1 1 0,5-2 0,6 0 0,6-2 0,9 8 0,19 2 0,-2-7 0,6-1 0,-13-13 0,2-3 0,-4-3 0,7 0 0,-14-1 0,-1-1 0,-9 0 0,-3 0 0,1-1 0</inkml:trace>
  <inkml:trace contextRef="#ctx0" brushRef="#br1" timeOffset="261718">17611 9751 24575,'7'-4'0,"3"0"0,4-1 0,10 1 0,11 9 0,-1 4 0,-2 6 0,-15 3 0,-8-3 0,-1 8 0,-4-5 0,-2 4 0,-4-9 0,-2 1 0,-10 13 0,2-11 0,-7 8 0,6-15 0,2-1 0,4-1 0,2-1 0,1 0 0,1-3 0,0 2 0,2-3 0,1 0 0,1 1 0,0-2 0,0 1 0</inkml:trace>
  <inkml:trace contextRef="#ctx0" brushRef="#br1" timeOffset="262128">17620 10155 24575,'0'0'0</inkml:trace>
  <inkml:trace contextRef="#ctx0" brushRef="#br1" timeOffset="308683">14219 10896 24575,'21'-12'0,"0"3"0,3 2 0,-1 1 0,-1 0 0,2 0 0,-1 2 0,5 5 0,-19 13 0,-3-4 0,-4 10 0,-2-9 0,0 3 0,-3 1 0,-10 6 0,-1 3 0,-13 5 0,0 2 0,3-7 0,5-3 0,10-6 0,4-5 0,4-1 0,4-1 0,6-1 0,-4-2 0,3-1 0</inkml:trace>
  <inkml:trace contextRef="#ctx0" brushRef="#br1" timeOffset="309020">14252 11329 24575,'0'-5'0,"0"0"0</inkml:trace>
  <inkml:trace contextRef="#ctx0" brushRef="#br1" timeOffset="311497">12864 10904 24575,'16'14'0,"3"4"0,2 1 0,-4-4 0,2 1 0,11 8 0,5 3 0,-2-2 0,-4-4 0,-1-2 0,9 7 0,-3-2 0,0 3 0,-22-14 0,-3 0 0,-4-8 0,-3-9 0,-2 0 0,0-2 0</inkml:trace>
  <inkml:trace contextRef="#ctx0" brushRef="#br1" timeOffset="312304">13191 10871 24575,'-13'23'0,"0"1"0,0 2 0,-3 5 0,3-6 0,-1 3 0,2-4 0,0 0 0,0-2 0,0 0 0,-1 2 0,0-1 0,-2 3 0,9-16 0,4-5 0,-1 0 0,-7 11 0,1-4 0,-6 8 0,1-1 0,2-3 0,0-3 0,7-6 0,3-8 0</inkml:trace>
  <inkml:trace contextRef="#ctx0" brushRef="#br1" timeOffset="319375">16914 11102 24575,'25'22'0,"-1"0"0,1 0 0,11 10 0,-4-15 0,-8-34 0,-10-14 0,-3-8 0,-2 7 0,0-2 0,-1-1 0,1-7 0,-2-1 0,2-1-743,-2 7 1,1 0 0,-1 1 0,1 2 742,0 1 0,0 2 0,0 0 0,0-1 0,-1 1 0,0 3 349,0 4 1,-2 3-350,2-5 0,-5 14 0,-2 8 0,-1 4 0,1 0 0</inkml:trace>
  <inkml:trace contextRef="#ctx0" brushRef="#br1" timeOffset="320227">17520 10800 24575,'31'-14'0,"0"0"0,-2 4 0,-2 2 0,18 3 0,-17 9 0,-21 3 0,1 11 0,-4-1 0,0 19 0,-11 5 0,-4-19 0,-3-1 0,-8 13 0,2-19 0,2-2 0,4 1 0,0 4 0,11-1 0,1-1 0,0 0 0,4 5 0,-1-11 0,2 1 0</inkml:trace>
  <inkml:trace contextRef="#ctx0" brushRef="#br1" timeOffset="320661">17597 11279 24575,'0'0'0</inkml:trace>
  <inkml:trace contextRef="#ctx0" brushRef="#br1" timeOffset="352202">17270 12009 24575,'4'11'0,"11"16"0,5 6 0,-4-7 0,1 2-841,1 2 1,3 3 0,-1-2 840,3 3 0,0-3 0,-2-3 0,1 1 402,5 5 0,-1-2-402,-12-12 0,0-2 83,6 3 0,-5-4 0,-10-8 0,0-8 0</inkml:trace>
  <inkml:trace contextRef="#ctx0" brushRef="#br1" timeOffset="352836">17627 12008 24575,'-28'20'0,"-1"1"0,10-6 0,-2 2 0,-12 10 0,0 1-561,11-5 0,1-1 561,0 0 0,-1 1 183,-7 5 1,-1 1-184,4-5 0,1 0 93,-1 0 0,2-2-93,-1 1 0,15-10 0,10-12 0,0 1 0</inkml:trace>
  <inkml:trace contextRef="#ctx0" brushRef="#br1" timeOffset="355153">7858 12136 24575,'4'30'0,"0"1"0,-1-3 0,1 0 0,0 0 0,0-1 0,0-4 0,0 0 0,0 5 0,1-3 0,1 4 0,-3-15 0,4-9 0,0-7 0,-1 1 0,-1-4 0</inkml:trace>
  <inkml:trace contextRef="#ctx0" brushRef="#br1" timeOffset="356022">7943 12166 24575,'30'-8'0,"-1"1"0,-3 1 0,-3 2 0,-3 3 0,4 14 0,1 13 0,4 9 0,-13-2 0,-5-9 0,-8-13 0,-5 3 0,0-5 0,-4 9 0,1-5 0,-10 12 0,-5-7 0,-7 3 0,-6-4 0,4-5 0,3-3 0,1 0 0,0 1 0,-14 5 0,33-13 0,0-16 0,6 8 0,-2-11 0</inkml:trace>
  <inkml:trace contextRef="#ctx0" brushRef="#br1" timeOffset="356988">7988 9367 24575,'-3'22'0,"2"2"0,1 0 0,1 4 0,1-1 0,0 2 0,1 11 0,0-1 0,1-6 0,-1-3 0,4 13 0,-4-14 0,1-10 0,-2-13 0,0 2 0,-1-11 0</inkml:trace>
  <inkml:trace contextRef="#ctx0" brushRef="#br1" timeOffset="357874">8006 9277 24575,'9'-4'0,"4"1"0,1 3 0,6 3 0,4 4 0,3 5 0,2 3 0,2 2 0,7 5 0,-8-4 0,-3 1 0,-1 3 0,2 10 0,-5 1 0,-12-7 0,-3 1 0,1 5 0,-13 8 0,-2-18 0,-4-2 0,-1 1 0,-11 17 0,3-11 0,-1-2 0,4-7 0,-1-2 0,-18 13 0,9-11 0,2-4 0,-5-3 0,13-5 0,-2-2 0,12-5 0,3 1 0,-2-1 0,3 1 0</inkml:trace>
  <inkml:trace contextRef="#ctx0" brushRef="#br1" timeOffset="360178">8260 4792 24575,'-10'-7'0,"-4"5"0,-4 2 0,-12 17 0,10-1 0,3 1 0,1 1 0,-2 6 0,5-5 0,1 1 0,0 15 0,3-7 0,6 2 0,6-18 0,2 1 0,5-2 0,4 1 0,8 2 0,5 0 0,4-3 0,2 0 0,-1 1 0,-1-1 0,-5-6 0,-3-3 0,-5-11 0,-15 5 0,3-3 0</inkml:trace>
  <inkml:trace contextRef="#ctx0" brushRef="#br1" timeOffset="361011">7974 6653 24575,'-36'14'0,"0"-1"0,5 1 0,-2 2 0,5 1 0,7 3 0,2 1 0,-7 3 0,4 0 0,5 9 0,18-9 0,4-11 0,23 11 0,6-8 0,-12-5 0,1-2 0,0-1 0,1-3 0,7 0 0,3-3 0,7-1 0,1-2 0,-4-1 0,-2-2 0,-5 2 0,-6-1 0,-10-3 0</inkml:trace>
  <inkml:trace contextRef="#ctx0" brushRef="#br1" timeOffset="361810">7945 7990 24575,'-37'11'0,"11"-2"0,-9 8 0,0 5 0,20-2 0,2 1 0,-7 2 0,5 3 0,17 8 0,9 0 0,-4-12 0,4-2 0,7 7 0,5 1 0,0-3 0,5-5 0,2-3 0,7 6 0,2-4 0,-10-11 0,-1-4 0,5-3 0,-2-2 0,8 0 0,-16-1 0,0 2 0,20 14 0,-27-12 0,11 13 0</inkml:trace>
  <inkml:trace contextRef="#ctx0" brushRef="#br1" timeOffset="362945">8290 10322 24575,'-14'-2'0,"-27"22"0,19-6 0,-3 7 0,2 2 0,8 2 0,6-2 0,1 0 0,5 4 0,17 14 0,10-19 0,0-10 0,2-3 0,13 1 0,-12-7 0,0-2 0,1-4 0,-3 1 0,-16-3 0,-6 3 0,-2 1 0,1 1 0</inkml:trace>
  <inkml:trace contextRef="#ctx0" brushRef="#br1" timeOffset="367497">13905 12450 24575,'15'16'0,"3"3"0,-6-1 0,1 2 0,4 3 0,0-1 0,-1 2 0,0-1 0,8 6 0,-11-24 0,-4-15 0,18-25 0,-13 11 0,0-2 0,3-1 0,1-2 0,-4 0 0,-1-1 0,0-4 0,-1 0 0,-2 8 0,0-1 0,2-9 0,-1 0 0,-2 10 0,-1 1 0,-1 1 0,2-1 0,3-7 0,1-1 0,4-5 0,1 0 0,-4 6 0,0 3 0,0 1 0,-4 6 0,-5 10 0,-5 10 0,-2 2 0,1 0 0,-1 0 0</inkml:trace>
  <inkml:trace contextRef="#ctx0" brushRef="#br1" timeOffset="369199">14524 12233 24575,'12'-3'0,"16"-2"0,-2 1 0,17 0 0,-20 5 0,-5 3 0,-11 3 0,-3 3 0,1 1 0,1 8 0,-4-8 0,-2 5 0,-18 4 0,-9 7 0,-4 5 0,6-5 0,15-14 0,5-5 0,2-3 0,-2 3 0,-4 1 0,5-3 0,-1-1 0</inkml:trace>
  <inkml:trace contextRef="#ctx0" brushRef="#br1" timeOffset="369598">14537 12580 24575,'-11'-3'0,"2"0"0</inkml:trace>
  <inkml:trace contextRef="#ctx0" brushRef="#br1" timeOffset="370371">12160 11960 24575,'5'17'0,"0"17"0,-3-11 0,0 0 0,0 2 0,-1 0 0,1 2 0,-1 0 0,1 2 0,0-1 0,1 15 0,0 1 0,-1-24 0,-1-9 0,0-6 0,4-1 0,3-13 0,-3 4 0,2-3 0</inkml:trace>
  <inkml:trace contextRef="#ctx0" brushRef="#br1" timeOffset="370852">12322 11918 24575,'0'30'0,"-1"-4"0,2 2 0,-1-5 0,1 1 0,0 9 0,1 2 0,1 0 0,0 0 0,0-5 0,-1 0 0,0-1 0,0-2 0,0 7 0,-2-25 0,-1-5 0,-19-22 0,14 13 0,-13-13 0</inkml:trace>
  <inkml:trace contextRef="#ctx0" brushRef="#br1" timeOffset="371234">11969 12167 24575,'11'-1'0,"22"-1"0,-8 1 0,6 1 0,9 0 0,6 0 0,0 0 0,-5 0 0,1 0 0,-1 1 0,-2-1 0,-1 0 0,-4 1 0,2-2 0,-16 2 0,-49 2 0,20-2 0,-23 4 0</inkml:trace>
  <inkml:trace contextRef="#ctx0" brushRef="#br1" timeOffset="371602">12166 12260 24575,'33'13'0,"-5"-8"0,5-1 0,0 0 0,4 2 0,2-1 0,-4-1 0,3-1 0,-5-2 0,-5-5 0,-4-1 0,0 0 0,-1-9 0,-15 5 0,10 0 0,-9 4 0,2 1 0</inkml:trace>
  <inkml:trace contextRef="#ctx0" brushRef="#br1" timeOffset="372068">12897 12195 24575,'-21'-8'0,"3"3"0,-5 2 0,5 6 0,-2 4 0,-1 3 0,-2 5 0,4 0 0,1 4 0,0 9 0,6 2 0,10 11 0,21-15 0,7-5 0,1-11 0,3-4 0,7 2 0,0-1 0,-7-4 0,-1-1 0,13 0 0,-19-5 0,-18-5 0,-1 2 0,-6-1 0</inkml:trace>
  <inkml:trace contextRef="#ctx0" brushRef="#br1" timeOffset="372569">13089 12321 24575,'-28'-1'0,"0"0"0,-4 4 0,8 1 0,3 3 0,12 6 0,5 0 0,17 11 0,23-7 0,-15-8 0,1-1 0,23-5 0,-11-15 0,-22-10 0,-12-8 0,0 10 0,-10 4 0</inkml:trace>
  <inkml:trace contextRef="#ctx0" brushRef="#br1" timeOffset="373069">13101 12205 24575,'23'-9'0,"1"-1"0,10-4 0,-22 11 0,-10 7 0,4 14 0,0 11 0,0 3 0,-2 3 0,-6-11 0,0-1 0,0 0 0,0-1 0,-1 13 0,4-31 0,3-4 0,1-7 0,-1 4 0,2-4 0</inkml:trace>
  <inkml:trace contextRef="#ctx0" brushRef="#br1" timeOffset="373453">13312 11954 24575,'1'37'0,"0"0"0,1 0 0,-1 0 0,0 0 0,1 5 0,0-1 0,-1-1 0,1-5 0,1 6 0,1-6 0,-2-10 0,1-2 0,3 20 0,-1-33 0,-4-13 0,2 1 0,-3-1 0</inkml:trace>
  <inkml:trace contextRef="#ctx0" brushRef="#br1" timeOffset="373769">13378 12449 24575,'34'-9'0,"-1"0"0,0 1 0,8-3 0,-4 0 0,-12 2 0,-4 1 0,-5 0 0,2 2 0</inkml:trace>
  <inkml:trace contextRef="#ctx0" brushRef="#br1" timeOffset="374570">13692 12252 24575,'-25'9'0,"2"14"0,-3 0 0,17 9 0,5 2 0,8 4 0,-2-11 0,0-1 0,3 0 0,-3-13 0,-2 0 0,0-2 0,0-6 0,-3 0 0,-4-1 0,-12-1 0,-3 0 0,-5-3 0,10-1 0,6 0 0,8 2 0,0-1 0,3 0 0</inkml:trace>
  <inkml:trace contextRef="#ctx0" brushRef="#br1" timeOffset="375454">13245 12183 24575,'20'-1'0,"4"1"0,2 1 0,15-1 0,-14 0 0,-2 0 0,4 0 0,-18 0 0,-2 0 0,-1 2 0,-4-2 0,2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1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Mental models are built from prior experience</a:t>
            </a:r>
          </a:p>
          <a:p>
            <a:pPr marL="468630" indent="-342900"/>
            <a:r>
              <a:rPr lang="en-US" dirty="0"/>
              <a:t>We expect new input to “fit” the existing model</a:t>
            </a:r>
          </a:p>
          <a:p>
            <a:pPr marL="468630" indent="-342900"/>
            <a:r>
              <a:rPr lang="en-US" dirty="0"/>
              <a:t>Updates are </a:t>
            </a:r>
            <a:r>
              <a:rPr lang="en-US" b="1" dirty="0"/>
              <a:t>expensive</a:t>
            </a:r>
            <a:r>
              <a:rPr lang="en-US" dirty="0"/>
              <a:t>: given input that almost fits, we’ll distort information to avoid re-fitting the model</a:t>
            </a:r>
            <a:endParaRPr lang="en-US" b="1" dirty="0"/>
          </a:p>
          <a:p>
            <a:pPr marL="468630" indent="-342900"/>
            <a:r>
              <a:rPr lang="en-US" b="1" dirty="0"/>
              <a:t>Expectation</a:t>
            </a:r>
            <a:r>
              <a:rPr lang="en-US" dirty="0"/>
              <a:t> is at least as strong as 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42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“First impressions matter”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Early information can have the highest impact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The order in which we present pieces of information can shape how a person understands the whole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Once a mental model is formed, it takes effort to alter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6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Integrating competing perspectives is challenging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Switching between multiple perspectives is also difficult (visually or mentally)</a:t>
            </a:r>
          </a:p>
          <a:p>
            <a:pPr marL="468630" indent="-342900"/>
            <a:r>
              <a:rPr lang="en-US" b="1" dirty="0">
                <a:solidFill>
                  <a:srgbClr val="292934"/>
                </a:solidFill>
              </a:rPr>
              <a:t>Tricky part</a:t>
            </a:r>
            <a:r>
              <a:rPr lang="en-US" dirty="0">
                <a:solidFill>
                  <a:srgbClr val="292934"/>
                </a:solidFill>
              </a:rPr>
              <a:t>: real-world problem often require such perspective switching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59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Longer exposure to ambiguous data makes people </a:t>
            </a:r>
            <a:r>
              <a:rPr lang="en-US" b="1" dirty="0"/>
              <a:t>more confident </a:t>
            </a:r>
            <a:r>
              <a:rPr lang="en-US" dirty="0"/>
              <a:t>in their initial model</a:t>
            </a:r>
          </a:p>
          <a:p>
            <a:pPr marL="468630" indent="-342900"/>
            <a:r>
              <a:rPr lang="en-US" dirty="0"/>
              <a:t>This is true even if new data presents strong evidence that their model is </a:t>
            </a:r>
            <a:r>
              <a:rPr lang="en-US" b="1" dirty="0"/>
              <a:t>wrong</a:t>
            </a:r>
            <a:r>
              <a:rPr lang="en-US" dirty="0"/>
              <a:t>!</a:t>
            </a:r>
          </a:p>
          <a:p>
            <a:pPr marL="468630" indent="-342900"/>
            <a:r>
              <a:rPr lang="en-US" dirty="0">
                <a:solidFill>
                  <a:schemeClr val="tx2"/>
                </a:solidFill>
              </a:rPr>
              <a:t>Important</a:t>
            </a:r>
            <a:r>
              <a:rPr lang="en-US" dirty="0"/>
              <a:t>: need to be intentional when we design, because incremental information can be </a:t>
            </a:r>
            <a:r>
              <a:rPr lang="en-US" b="1" dirty="0"/>
              <a:t>misleading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7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StackOverflow</a:t>
            </a:r>
            <a:r>
              <a:rPr lang="en-US" dirty="0"/>
              <a:t>:</a:t>
            </a:r>
            <a:r>
              <a:rPr lang="en-US" baseline="0" dirty="0"/>
              <a:t> http://i.stack.imgur.com/hbO8v.jpg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Oldest known attempt to show changing values graphically</a:t>
            </a:r>
          </a:p>
          <a:p>
            <a:r>
              <a:rPr lang="en-US" dirty="0">
                <a:latin typeface="Arial" charset="0"/>
              </a:rPr>
              <a:t>Inclinations of the planetary orbits over time</a:t>
            </a:r>
          </a:p>
          <a:p>
            <a:r>
              <a:rPr lang="en-US" dirty="0"/>
              <a:t>A</a:t>
            </a:r>
            <a:r>
              <a:rPr lang="en-US" baseline="0" dirty="0"/>
              <a:t>n</a:t>
            </a:r>
            <a:r>
              <a:rPr lang="en-US" dirty="0"/>
              <a:t> handwritten appendix in the back of a copy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Macrobius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Commentary on Cicero's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Somnium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Scipionis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sitting in a library in Munich.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7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8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3.jpeg"/><Relationship Id="rId7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9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cap="none" dirty="0"/>
              <a:t>MassMutual DSDP/DEDP 2020: </a:t>
            </a:r>
            <a:br>
              <a:rPr lang="en-US" dirty="0"/>
            </a:br>
            <a:r>
              <a:rPr lang="en-US" sz="4400" dirty="0"/>
              <a:t>Introduction to </a:t>
            </a:r>
            <a:br>
              <a:rPr lang="en-US" sz="4400" dirty="0"/>
            </a:br>
            <a:r>
              <a:rPr lang="en-US" sz="4400" dirty="0"/>
              <a:t>Data Visualization</a:t>
            </a:r>
            <a:endParaRPr lang="en-US" sz="4400" cap="none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620000" cy="1752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July 6, 2020</a:t>
            </a:r>
          </a:p>
          <a:p>
            <a:r>
              <a:rPr lang="en-US" dirty="0"/>
              <a:t>R. Jordan </a:t>
            </a:r>
            <a:r>
              <a:rPr lang="en-US" dirty="0" err="1"/>
              <a:t>Crouser</a:t>
            </a:r>
            <a:endParaRPr lang="en-US" dirty="0"/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47443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66800"/>
            <a:ext cx="8553269" cy="5257800"/>
          </a:xfrm>
        </p:spPr>
      </p:pic>
    </p:spTree>
    <p:extLst>
      <p:ext uri="{BB962C8B-B14F-4D97-AF65-F5344CB8AC3E}">
        <p14:creationId xmlns:p14="http://schemas.microsoft.com/office/powerpoint/2010/main" val="17058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72323"/>
            <a:ext cx="8553269" cy="5246753"/>
          </a:xfrm>
        </p:spPr>
      </p:pic>
    </p:spTree>
    <p:extLst>
      <p:ext uri="{BB962C8B-B14F-4D97-AF65-F5344CB8AC3E}">
        <p14:creationId xmlns:p14="http://schemas.microsoft.com/office/powerpoint/2010/main" val="213783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800"/>
          </a:xfrm>
        </p:spPr>
      </p:pic>
    </p:spTree>
    <p:extLst>
      <p:ext uri="{BB962C8B-B14F-4D97-AF65-F5344CB8AC3E}">
        <p14:creationId xmlns:p14="http://schemas.microsoft.com/office/powerpoint/2010/main" val="1322891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799"/>
          </a:xfrm>
        </p:spPr>
      </p:pic>
    </p:spTree>
    <p:extLst>
      <p:ext uri="{BB962C8B-B14F-4D97-AF65-F5344CB8AC3E}">
        <p14:creationId xmlns:p14="http://schemas.microsoft.com/office/powerpoint/2010/main" val="1653511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9"/>
          </a:xfrm>
        </p:spPr>
      </p:pic>
    </p:spTree>
    <p:extLst>
      <p:ext uri="{BB962C8B-B14F-4D97-AF65-F5344CB8AC3E}">
        <p14:creationId xmlns:p14="http://schemas.microsoft.com/office/powerpoint/2010/main" val="172847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8"/>
          </a:xfrm>
        </p:spPr>
      </p:pic>
    </p:spTree>
    <p:extLst>
      <p:ext uri="{BB962C8B-B14F-4D97-AF65-F5344CB8AC3E}">
        <p14:creationId xmlns:p14="http://schemas.microsoft.com/office/powerpoint/2010/main" val="128601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2" cy="4876798"/>
          </a:xfrm>
        </p:spPr>
      </p:pic>
    </p:spTree>
    <p:extLst>
      <p:ext uri="{BB962C8B-B14F-4D97-AF65-F5344CB8AC3E}">
        <p14:creationId xmlns:p14="http://schemas.microsoft.com/office/powerpoint/2010/main" val="149531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733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/>
              <a:t>What makes these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“visualizations”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33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spot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59436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1854, cholera broke out in London</a:t>
            </a:r>
          </a:p>
          <a:p>
            <a:pPr lvl="1">
              <a:buFont typeface="Lucida Grande"/>
              <a:buChar char="-"/>
            </a:pPr>
            <a:r>
              <a:rPr lang="en-US" dirty="0"/>
              <a:t>127 people near Broad St. died within 3 days</a:t>
            </a:r>
          </a:p>
          <a:p>
            <a:pPr lvl="1">
              <a:buFont typeface="Lucida Grande"/>
              <a:buChar char="-"/>
            </a:pPr>
            <a:r>
              <a:rPr lang="en-US" dirty="0"/>
              <a:t>616 people died within 30 days</a:t>
            </a:r>
          </a:p>
          <a:p>
            <a:r>
              <a:rPr lang="en-US" dirty="0"/>
              <a:t>Initial explanation: </a:t>
            </a:r>
          </a:p>
          <a:p>
            <a:pPr marL="0" indent="0" algn="ctr">
              <a:buNone/>
            </a:pPr>
            <a:r>
              <a:rPr lang="en-US" i="1" dirty="0"/>
              <a:t>“Miasma in the atmosphere”</a:t>
            </a:r>
          </a:p>
          <a:p>
            <a:r>
              <a:rPr lang="en-US" dirty="0"/>
              <a:t>Dr. John Snow was the first to link the outbreak to </a:t>
            </a:r>
            <a:r>
              <a:rPr lang="en-US" b="1" dirty="0"/>
              <a:t>contaminated water</a:t>
            </a:r>
            <a:endParaRPr lang="en-US" dirty="0"/>
          </a:p>
          <a:p>
            <a:r>
              <a:rPr lang="en-US" dirty="0"/>
              <a:t>How did he do it?</a:t>
            </a:r>
          </a:p>
          <a:p>
            <a:pPr lvl="1">
              <a:buFont typeface="Lucida Grande"/>
              <a:buChar char="-"/>
            </a:pPr>
            <a:r>
              <a:rPr lang="en-US" dirty="0"/>
              <a:t>Talked to local residents</a:t>
            </a:r>
          </a:p>
          <a:p>
            <a:pPr lvl="1">
              <a:buFont typeface="Lucida Grande"/>
              <a:buChar char="-"/>
            </a:pPr>
            <a:r>
              <a:rPr lang="en-US" dirty="0"/>
              <a:t>Identified a water pump as  a likely source</a:t>
            </a:r>
          </a:p>
          <a:p>
            <a:pPr lvl="1">
              <a:buFont typeface="Lucida Grande"/>
              <a:buChar char="-"/>
            </a:pPr>
            <a:r>
              <a:rPr lang="en-US" dirty="0"/>
              <a:t>Used maps to illustrate his theory</a:t>
            </a:r>
          </a:p>
          <a:p>
            <a:pPr lvl="1">
              <a:buFont typeface="Lucida Grande"/>
              <a:buChar char="-"/>
            </a:pPr>
            <a:r>
              <a:rPr lang="en-US" dirty="0"/>
              <a:t>Convinced authorities to disable the pump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4600" y="6550223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More info here: http://</a:t>
            </a:r>
            <a:r>
              <a:rPr lang="en-US" sz="1100" dirty="0" err="1"/>
              <a:t>en.wikipedia.org</a:t>
            </a:r>
            <a:r>
              <a:rPr lang="en-US" sz="1100" dirty="0"/>
              <a:t>/wiki/1854_Broad_Street_cholera_outbreak </a:t>
            </a:r>
          </a:p>
        </p:txBody>
      </p:sp>
      <p:pic>
        <p:nvPicPr>
          <p:cNvPr id="6" name="Picture 5" descr="Screen Shot 2015-02-18 at 12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3" y="2362200"/>
            <a:ext cx="2821577" cy="3657600"/>
          </a:xfrm>
          <a:prstGeom prst="rect">
            <a:avLst/>
          </a:prstGeom>
        </p:spPr>
      </p:pic>
      <p:pic>
        <p:nvPicPr>
          <p:cNvPr id="7" name="Picture 6" descr="Screen Shot 2015-02-18 at 12.39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6"/>
          <a:stretch/>
        </p:blipFill>
        <p:spPr>
          <a:xfrm>
            <a:off x="304800" y="1143000"/>
            <a:ext cx="8610600" cy="538078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800000">
            <a:off x="5406097" y="3850469"/>
            <a:ext cx="914400" cy="533400"/>
          </a:xfrm>
          <a:prstGeom prst="lef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62200" y="1320800"/>
            <a:ext cx="6172200" cy="3733800"/>
            <a:chOff x="2362200" y="1219200"/>
            <a:chExt cx="6172200" cy="3733800"/>
          </a:xfrm>
        </p:grpSpPr>
        <p:sp>
          <p:nvSpPr>
            <p:cNvPr id="5" name="Oval 4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explore?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6400" y="1168400"/>
            <a:ext cx="5715000" cy="5562600"/>
            <a:chOff x="1676400" y="1168400"/>
            <a:chExt cx="5715000" cy="5562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7000"/>
                </a:srgbClr>
              </a:solidFill>
              <a:ln>
                <a:noFill/>
              </a:ln>
              <a:effectLst>
                <a:glow rad="228600">
                  <a:srgbClr val="008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008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39" y="1168400"/>
            <a:ext cx="8181321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2400" y="6477000"/>
            <a:ext cx="1376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Credit: </a:t>
            </a:r>
            <a:r>
              <a:rPr lang="en-US" sz="1100" dirty="0" err="1"/>
              <a:t>theyrule.net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55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&amp; background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21926" r="3256"/>
          <a:stretch/>
        </p:blipFill>
        <p:spPr bwMode="auto">
          <a:xfrm>
            <a:off x="609600" y="2209800"/>
            <a:ext cx="2057400" cy="2737792"/>
          </a:xfrm>
          <a:prstGeom prst="rect">
            <a:avLst/>
          </a:prstGeom>
          <a:noFill/>
          <a:ln w="38100">
            <a:solidFill>
              <a:srgbClr val="002552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2166878"/>
            <a:ext cx="601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003470"/>
                </a:solidFill>
              </a:rPr>
              <a:t>2017 on: Asst. Prof. in CS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2015 to 2017: Visiting Asst. Prof. in SDS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2013 – 2015: Research Scientist (MITLL)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2010 – 2013: PhD in Visual Analytics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2008 – 2010: MSc in Educational Tech.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2004 – 2008: BA in CS and Math (Smith)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096" y="1179493"/>
            <a:ext cx="12859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470"/>
                </a:solidFill>
              </a:rPr>
              <a:t>Jordan</a:t>
            </a:r>
          </a:p>
          <a:p>
            <a:pPr algn="ctr"/>
            <a:r>
              <a:rPr lang="en-US" sz="1400" dirty="0">
                <a:solidFill>
                  <a:srgbClr val="003470"/>
                </a:solidFill>
              </a:rPr>
              <a:t>(he / him)</a:t>
            </a:r>
            <a:endParaRPr lang="en-US" sz="2800" dirty="0">
              <a:solidFill>
                <a:srgbClr val="003470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7055293" flipV="1">
            <a:off x="59733" y="1655802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2828453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14077" y="-1359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5486400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>
              <a:lnSpc>
                <a:spcPct val="150000"/>
              </a:lnSpc>
            </a:pPr>
            <a:r>
              <a:rPr lang="en-US" sz="2000" b="1" dirty="0">
                <a:solidFill>
                  <a:srgbClr val="003470"/>
                </a:solidFill>
              </a:rPr>
              <a:t>For more info, visit: </a:t>
            </a:r>
          </a:p>
          <a:p>
            <a:pPr marL="114300" algn="ctr">
              <a:lnSpc>
                <a:spcPct val="150000"/>
              </a:lnSpc>
            </a:pPr>
            <a:r>
              <a:rPr lang="en-US" sz="2000" dirty="0" err="1">
                <a:solidFill>
                  <a:srgbClr val="003470"/>
                </a:solidFill>
              </a:rPr>
              <a:t>www.science.smith.edu</a:t>
            </a:r>
            <a:r>
              <a:rPr lang="en-US" sz="2000" dirty="0">
                <a:solidFill>
                  <a:srgbClr val="003470"/>
                </a:solidFill>
              </a:rPr>
              <a:t>/~</a:t>
            </a:r>
            <a:r>
              <a:rPr lang="en-US" sz="2000" dirty="0" err="1">
                <a:solidFill>
                  <a:srgbClr val="003470"/>
                </a:solidFill>
              </a:rPr>
              <a:t>jcrouser</a:t>
            </a:r>
            <a:endParaRPr lang="en-US" sz="20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6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tell a story?</a:t>
            </a:r>
          </a:p>
        </p:txBody>
      </p:sp>
      <p:pic>
        <p:nvPicPr>
          <p:cNvPr id="4" name="Hans Rosling's 200 Countries, 200 Years, 4 Minutes - The Joy of Stats - BBC Fou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7800"/>
            <a:ext cx="8229600" cy="4629150"/>
          </a:xfrm>
        </p:spPr>
      </p:pic>
      <p:sp>
        <p:nvSpPr>
          <p:cNvPr id="7" name="Rectangle 6"/>
          <p:cNvSpPr/>
          <p:nvPr/>
        </p:nvSpPr>
        <p:spPr>
          <a:xfrm>
            <a:off x="3886200" y="64008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Hans </a:t>
            </a:r>
            <a:r>
              <a:rPr lang="en-US" sz="1000" dirty="0" err="1"/>
              <a:t>Rosling’s</a:t>
            </a:r>
            <a:r>
              <a:rPr lang="en-US" sz="1000" dirty="0"/>
              <a:t> 200 Countries, 200 Years, 4 Minutes – The Joy of Stats – BBC Four</a:t>
            </a:r>
          </a:p>
          <a:p>
            <a:pPr algn="r"/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</a:t>
            </a:r>
            <a:r>
              <a:rPr lang="en-US" sz="1000" dirty="0" err="1"/>
              <a:t>jbkSRLYSojo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94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(def.)</a:t>
            </a:r>
          </a:p>
        </p:txBody>
      </p:sp>
      <p:sp>
        <p:nvSpPr>
          <p:cNvPr id="2050" name="AutoShape 2" descr="http://b-i.forbesimg.com/louiscolumbus/files/2013/10/Analytics.png"/>
          <p:cNvSpPr>
            <a:spLocks noChangeAspect="1" noChangeArrowheads="1"/>
          </p:cNvSpPr>
          <p:nvPr/>
        </p:nvSpPr>
        <p:spPr bwMode="auto">
          <a:xfrm>
            <a:off x="155575" y="-2041525"/>
            <a:ext cx="5838825" cy="4267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nalytics.png"/>
          <p:cNvPicPr>
            <a:picLocks noChangeAspect="1"/>
          </p:cNvPicPr>
          <p:nvPr/>
        </p:nvPicPr>
        <p:blipFill>
          <a:blip r:embed="rId3" cstate="print"/>
          <a:srcRect l="26471"/>
          <a:stretch>
            <a:fillRect/>
          </a:stretch>
        </p:blipFill>
        <p:spPr>
          <a:xfrm>
            <a:off x="3581400" y="1905000"/>
            <a:ext cx="5145982" cy="3785616"/>
          </a:xfrm>
          <a:prstGeom prst="rect">
            <a:avLst/>
          </a:prstGeom>
          <a:ln>
            <a:solidFill>
              <a:srgbClr val="00539B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590800"/>
            <a:ext cx="2895600" cy="1295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2800" dirty="0">
                <a:solidFill>
                  <a:srgbClr val="003470"/>
                </a:solidFill>
              </a:rPr>
              <a:t>Visual </a:t>
            </a:r>
            <a:r>
              <a:rPr lang="en-US" sz="2800" b="1" dirty="0">
                <a:solidFill>
                  <a:srgbClr val="003470"/>
                </a:solidFill>
              </a:rPr>
              <a:t>representations</a:t>
            </a:r>
            <a:r>
              <a:rPr lang="en-US" sz="2800" dirty="0">
                <a:solidFill>
                  <a:srgbClr val="003470"/>
                </a:solidFill>
              </a:rPr>
              <a:t> of data that reinforce human </a:t>
            </a:r>
            <a:r>
              <a:rPr lang="en-US" sz="2800" b="1" dirty="0">
                <a:solidFill>
                  <a:srgbClr val="003470"/>
                </a:solidFill>
              </a:rPr>
              <a:t>cognition</a:t>
            </a:r>
          </a:p>
        </p:txBody>
      </p:sp>
    </p:spTree>
    <p:extLst>
      <p:ext uri="{BB962C8B-B14F-4D97-AF65-F5344CB8AC3E}">
        <p14:creationId xmlns:p14="http://schemas.microsoft.com/office/powerpoint/2010/main" val="1716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set of </a:t>
            </a:r>
            <a:r>
              <a:rPr lang="en-US" i="1" dirty="0"/>
              <a:t>variables</a:t>
            </a:r>
            <a:r>
              <a:rPr lang="en-US" dirty="0"/>
              <a:t> that capture various aspects of the world: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5" r="4741"/>
          <a:stretch/>
        </p:blipFill>
        <p:spPr>
          <a:xfrm>
            <a:off x="1752600" y="2560905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6350" y="5638800"/>
            <a:ext cx="201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rates,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1019" y="5638800"/>
            <a:ext cx="3066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enrollment numbers,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3907" y="6019800"/>
            <a:ext cx="322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 vs. private, etc.</a:t>
            </a:r>
          </a:p>
        </p:txBody>
      </p:sp>
    </p:spTree>
    <p:extLst>
      <p:ext uri="{BB962C8B-B14F-4D97-AF65-F5344CB8AC3E}">
        <p14:creationId xmlns:p14="http://schemas.microsoft.com/office/powerpoint/2010/main" val="19032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44" b="10517"/>
          <a:stretch/>
        </p:blipFill>
        <p:spPr>
          <a:xfrm>
            <a:off x="1746504" y="2590800"/>
            <a:ext cx="5340096" cy="292922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8677" y="5638800"/>
            <a:ext cx="263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is-IS" sz="2400" dirty="0"/>
              <a:t>46,288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40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2,563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8139" y="6019800"/>
            <a:ext cx="185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private, etc.</a:t>
            </a:r>
          </a:p>
        </p:txBody>
      </p:sp>
    </p:spTree>
    <p:extLst>
      <p:ext uri="{BB962C8B-B14F-4D97-AF65-F5344CB8AC3E}">
        <p14:creationId xmlns:p14="http://schemas.microsoft.com/office/powerpoint/2010/main" val="4221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1752600" y="2590800"/>
            <a:ext cx="5334000" cy="2932682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0098" y="5638800"/>
            <a:ext cx="260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cs-CZ" sz="2400" dirty="0"/>
              <a:t>16,115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02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28,635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952" y="6019800"/>
            <a:ext cx="17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648200"/>
            <a:ext cx="723900" cy="7674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306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this: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vs. 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 </a:t>
                      </a:r>
                    </a:p>
                    <a:p>
                      <a:pPr algn="ctr"/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</a:t>
                      </a:r>
                      <a:r>
                        <a:rPr lang="is-IS" dirty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UMass Amherst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Hampshire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$48,065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Mount Holyoke</a:t>
                      </a:r>
                      <a:r>
                        <a:rPr lang="is-IS" baseline="0" dirty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$43,886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Amherst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</a:t>
                      </a:r>
                      <a:r>
                        <a:rPr lang="is-IS" dirty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⋮</a:t>
                      </a:r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24028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16128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VARIABLES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-952500" y="377189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OBSERVATIONS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have dimensions</a:t>
            </a:r>
            <a:endParaRPr lang="en-US" sz="1000" dirty="0"/>
          </a:p>
          <a:p>
            <a:r>
              <a:rPr lang="en-US" dirty="0"/>
              <a:t>Visualizations have dimensions, too</a:t>
            </a:r>
            <a:endParaRPr lang="en-US" sz="1000" dirty="0"/>
          </a:p>
          <a:p>
            <a:r>
              <a:rPr lang="en-US" dirty="0"/>
              <a:t>To build visualizations, we need to </a:t>
            </a:r>
            <a:r>
              <a:rPr lang="en-US" b="1" dirty="0"/>
              <a:t>map</a:t>
            </a:r>
            <a:r>
              <a:rPr lang="en-US" dirty="0"/>
              <a:t> data dimensions to visual dimensions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3038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 for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</a:t>
            </a:r>
            <a:r>
              <a:rPr lang="en-US" b="1" dirty="0"/>
              <a:t>data dimension </a:t>
            </a:r>
            <a:r>
              <a:rPr lang="en-US" dirty="0"/>
              <a:t>should be mapped </a:t>
            </a:r>
          </a:p>
          <a:p>
            <a:pPr marL="0" indent="0" algn="r">
              <a:buNone/>
            </a:pPr>
            <a:r>
              <a:rPr lang="en-US" dirty="0"/>
              <a:t>to which </a:t>
            </a:r>
            <a:r>
              <a:rPr lang="en-US" b="1" dirty="0"/>
              <a:t>visual dimension?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089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it depends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21" y="2039196"/>
            <a:ext cx="4308179" cy="315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4294676" cy="321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0160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9483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9854" y="1611868"/>
            <a:ext cx="510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Average Height for Youth Sports Participants</a:t>
            </a:r>
          </a:p>
        </p:txBody>
      </p:sp>
    </p:spTree>
    <p:extLst>
      <p:ext uri="{BB962C8B-B14F-4D97-AF65-F5344CB8AC3E}">
        <p14:creationId xmlns:p14="http://schemas.microsoft.com/office/powerpoint/2010/main" val="91853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history lesson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905000"/>
            <a:ext cx="6400800" cy="4299205"/>
          </a:xfrm>
        </p:spPr>
      </p:pic>
    </p:spTree>
    <p:extLst>
      <p:ext uri="{BB962C8B-B14F-4D97-AF65-F5344CB8AC3E}">
        <p14:creationId xmlns:p14="http://schemas.microsoft.com/office/powerpoint/2010/main" val="3747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F720-A535-1542-BD82-02D92E3D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326D9-552F-FC4F-8A22-F89807AC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website:</a:t>
            </a:r>
          </a:p>
          <a:p>
            <a:pPr marL="0" indent="0" algn="ctr">
              <a:buNone/>
            </a:pPr>
            <a:r>
              <a:rPr lang="en-US" sz="2800" b="1" dirty="0" err="1"/>
              <a:t>jcrouser.github.io</a:t>
            </a:r>
            <a:r>
              <a:rPr lang="en-US" sz="2800" b="1" dirty="0"/>
              <a:t>/MassMutual-</a:t>
            </a:r>
            <a:r>
              <a:rPr lang="en-US" sz="2800" b="1" dirty="0" err="1"/>
              <a:t>DataVis</a:t>
            </a:r>
            <a:endParaRPr lang="en-US" dirty="0"/>
          </a:p>
          <a:p>
            <a:r>
              <a:rPr lang="en-US" dirty="0"/>
              <a:t>Rough structure:</a:t>
            </a:r>
          </a:p>
          <a:p>
            <a:pPr lvl="1"/>
            <a:r>
              <a:rPr lang="en-US" dirty="0"/>
              <a:t>6 modules over 3 days (AM and PM)</a:t>
            </a:r>
          </a:p>
          <a:p>
            <a:pPr lvl="1"/>
            <a:r>
              <a:rPr lang="en-US" dirty="0"/>
              <a:t>Intro </a:t>
            </a:r>
            <a:r>
              <a:rPr lang="en-US" dirty="0">
                <a:sym typeface="Wingdings" pitchFamily="2" charset="2"/>
              </a:rPr>
              <a:t> Walkthrough/Lab  Explore  Share</a:t>
            </a:r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R/</a:t>
            </a:r>
            <a:r>
              <a:rPr lang="en-US" dirty="0" err="1"/>
              <a:t>Rstudio</a:t>
            </a:r>
            <a:r>
              <a:rPr lang="en-US" dirty="0"/>
              <a:t> installed</a:t>
            </a:r>
          </a:p>
          <a:p>
            <a:pPr lvl="1"/>
            <a:r>
              <a:rPr lang="en-US" dirty="0"/>
              <a:t>Basic proficiency in R</a:t>
            </a:r>
          </a:p>
        </p:txBody>
      </p:sp>
    </p:spTree>
    <p:extLst>
      <p:ext uri="{BB962C8B-B14F-4D97-AF65-F5344CB8AC3E}">
        <p14:creationId xmlns:p14="http://schemas.microsoft.com/office/powerpoint/2010/main" val="235804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15,000BC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deitchman.com/mcneillslides/images/Lascaux-hun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201615"/>
            <a:ext cx="3429000" cy="527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6581001"/>
            <a:ext cx="266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15,000 BC.  </a:t>
            </a:r>
            <a:r>
              <a:rPr lang="en-US" sz="1200" dirty="0" err="1"/>
              <a:t>Laxcaux</a:t>
            </a:r>
            <a:r>
              <a:rPr lang="en-US" sz="1200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147044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(Incomplete) History of Visualization: </a:t>
            </a:r>
            <a:r>
              <a:rPr lang="en-US" sz="3200" dirty="0">
                <a:latin typeface="Arial" charset="0"/>
              </a:rPr>
              <a:t>900s</a:t>
            </a:r>
          </a:p>
        </p:txBody>
      </p:sp>
      <p:pic>
        <p:nvPicPr>
          <p:cNvPr id="20484" name="Picture 4" descr="C:\download\Winzip\or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457" y="1676400"/>
            <a:ext cx="6947085" cy="4292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91200" y="6581001"/>
            <a:ext cx="335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“De </a:t>
            </a:r>
            <a:r>
              <a:rPr lang="en-US" sz="1200" i="1" dirty="0" err="1"/>
              <a:t>cursu</a:t>
            </a:r>
            <a:r>
              <a:rPr lang="en-US" sz="1200" i="1" dirty="0"/>
              <a:t> per </a:t>
            </a:r>
            <a:r>
              <a:rPr lang="en-US" sz="1200" i="1" dirty="0" err="1"/>
              <a:t>zodiacum</a:t>
            </a:r>
            <a:r>
              <a:rPr lang="en-US" sz="1200" i="1" dirty="0"/>
              <a:t>”, illustrator unknown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021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1970s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sz="2400" dirty="0"/>
              <a:t>CAD/CAM, building cars, planes, chips</a:t>
            </a:r>
          </a:p>
          <a:p>
            <a:r>
              <a:rPr lang="en-US" sz="2400" dirty="0"/>
              <a:t>Starting to think about: 3D, animation, </a:t>
            </a:r>
            <a:r>
              <a:rPr lang="en-US" sz="2400" dirty="0" err="1"/>
              <a:t>edu</a:t>
            </a:r>
            <a:r>
              <a:rPr lang="en-US" sz="2400" dirty="0"/>
              <a:t>, medicine</a:t>
            </a:r>
          </a:p>
        </p:txBody>
      </p:sp>
      <p:pic>
        <p:nvPicPr>
          <p:cNvPr id="4" name="Picture 4" descr="earlyWorkSt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621671" cy="4290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489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1980s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4" y="1353313"/>
            <a:ext cx="3737446" cy="3828287"/>
          </a:xfrm>
          <a:prstGeom prst="rect">
            <a:avLst/>
          </a:prstGeom>
        </p:spPr>
      </p:pic>
      <p:pic>
        <p:nvPicPr>
          <p:cNvPr id="7" name="Picture 6" descr="Screen Shot 2015-01-13 at 10.5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500" y="1295400"/>
            <a:ext cx="5270500" cy="39497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Scientific visualization, physical phenomena</a:t>
            </a:r>
          </a:p>
          <a:p>
            <a:r>
              <a:rPr lang="en-US" dirty="0"/>
              <a:t>Starting to think about: photorealism, entertainment</a:t>
            </a:r>
          </a:p>
        </p:txBody>
      </p:sp>
    </p:spTree>
    <p:extLst>
      <p:ext uri="{BB962C8B-B14F-4D97-AF65-F5344CB8AC3E}">
        <p14:creationId xmlns:p14="http://schemas.microsoft.com/office/powerpoint/2010/main" val="206935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1990s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219200"/>
            <a:ext cx="5791200" cy="43434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Information visualization, storytelling</a:t>
            </a:r>
          </a:p>
          <a:p>
            <a:r>
              <a:rPr lang="en-US" dirty="0"/>
              <a:t>Starting to think about: online spaces, interaction</a:t>
            </a:r>
          </a:p>
        </p:txBody>
      </p:sp>
    </p:spTree>
    <p:extLst>
      <p:ext uri="{BB962C8B-B14F-4D97-AF65-F5344CB8AC3E}">
        <p14:creationId xmlns:p14="http://schemas.microsoft.com/office/powerpoint/2010/main" val="121183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2000s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05590"/>
            <a:ext cx="7010400" cy="445701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3000" y="5559552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Coordination across multiple views, interaction</a:t>
            </a:r>
          </a:p>
          <a:p>
            <a:r>
              <a:rPr lang="en-US" dirty="0"/>
              <a:t>Starting to think about: </a:t>
            </a:r>
            <a:r>
              <a:rPr lang="en-US" dirty="0" err="1"/>
              <a:t>sensemaking</a:t>
            </a:r>
            <a:r>
              <a:rPr lang="en-US" dirty="0"/>
              <a:t>, provenance</a:t>
            </a:r>
          </a:p>
        </p:txBody>
      </p:sp>
    </p:spTree>
    <p:extLst>
      <p:ext uri="{BB962C8B-B14F-4D97-AF65-F5344CB8AC3E}">
        <p14:creationId xmlns:p14="http://schemas.microsoft.com/office/powerpoint/2010/main" val="1669686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are they all trying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00200" y="1539242"/>
            <a:ext cx="5904257" cy="3032758"/>
            <a:chOff x="1926055" y="1447800"/>
            <a:chExt cx="5904257" cy="3032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4" descr="earlyWorkSta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058" y="1447800"/>
              <a:ext cx="1198142" cy="91439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2" descr="http://deitchman.com/mcneillslides/images/Lascaux-hunters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6055" y="2611597"/>
              <a:ext cx="1197864" cy="18689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 descr="Screen Shot 2015-01-13 at 10.57.21 PM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08" t="2095" r="1295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4" descr="C:\download\Winzip\orb.jp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2800" y="1447800"/>
              <a:ext cx="2219874" cy="12917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8576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helps shape </a:t>
            </a:r>
            <a:r>
              <a:rPr lang="en-US" i="1" dirty="0"/>
              <a:t>mental models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2954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overload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r>
              <a:rPr lang="en-US" dirty="0"/>
              <a:t>We are exposed to huge amounts of information all the time</a:t>
            </a:r>
          </a:p>
          <a:p>
            <a:endParaRPr lang="en-US" dirty="0"/>
          </a:p>
          <a:p>
            <a:r>
              <a:rPr lang="en-US" dirty="0"/>
              <a:t>So much, in fact, that we can’t process it all fast enough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89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cope, we construct </a:t>
            </a:r>
            <a:r>
              <a:rPr lang="en-US" b="1" dirty="0"/>
              <a:t>mental models: </a:t>
            </a:r>
            <a:r>
              <a:rPr lang="en-US" dirty="0"/>
              <a:t>abstracted, simplified versions of the world that are more manageable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6892">
            <a:off x="2973896" y="3530039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11440" y="1600200"/>
            <a:ext cx="2409634" cy="3791128"/>
            <a:chOff x="3211440" y="1600200"/>
            <a:chExt cx="2409634" cy="37911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3945" y="1600200"/>
              <a:ext cx="2344625" cy="2286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211440" y="4190999"/>
              <a:ext cx="240963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2. Explore some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foundational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methods / tools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108BCA-FE4E-F745-9176-D1E501E2A8BB}"/>
              </a:ext>
            </a:extLst>
          </p:cNvPr>
          <p:cNvGrpSpPr/>
          <p:nvPr/>
        </p:nvGrpSpPr>
        <p:grpSpPr>
          <a:xfrm>
            <a:off x="5827648" y="1215887"/>
            <a:ext cx="2975112" cy="4175441"/>
            <a:chOff x="5827648" y="1215887"/>
            <a:chExt cx="2975112" cy="4175441"/>
          </a:xfrm>
        </p:grpSpPr>
        <p:sp>
          <p:nvSpPr>
            <p:cNvPr id="14" name="TextBox 13"/>
            <p:cNvSpPr txBox="1"/>
            <p:nvPr/>
          </p:nvSpPr>
          <p:spPr>
            <a:xfrm>
              <a:off x="5965331" y="4190999"/>
              <a:ext cx="26997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3. Opportunities to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get to know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your new team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8ECD67-94BE-0A4D-90CB-AB453B66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648" y="1215887"/>
              <a:ext cx="2975112" cy="29751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73675-24C6-8344-9DD4-78922A51B264}"/>
              </a:ext>
            </a:extLst>
          </p:cNvPr>
          <p:cNvGrpSpPr/>
          <p:nvPr/>
        </p:nvGrpSpPr>
        <p:grpSpPr>
          <a:xfrm>
            <a:off x="177746" y="1636643"/>
            <a:ext cx="2768707" cy="3754685"/>
            <a:chOff x="177746" y="1636643"/>
            <a:chExt cx="2768707" cy="3754685"/>
          </a:xfrm>
        </p:grpSpPr>
        <p:sp>
          <p:nvSpPr>
            <p:cNvPr id="11" name="TextBox 10"/>
            <p:cNvSpPr txBox="1"/>
            <p:nvPr/>
          </p:nvSpPr>
          <p:spPr>
            <a:xfrm>
              <a:off x="177746" y="4190999"/>
              <a:ext cx="2768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1. Understand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why data vis 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(and doesn’t)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C4041BE2-4C12-3249-9BBE-324EEF184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034" r="20786"/>
            <a:stretch/>
          </p:blipFill>
          <p:spPr>
            <a:xfrm>
              <a:off x="700325" y="1636643"/>
              <a:ext cx="1814275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87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Models: a Sketch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800" y="1524000"/>
            <a:ext cx="5386453" cy="5184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45" t="1743" r="6688"/>
          <a:stretch/>
        </p:blipFill>
        <p:spPr>
          <a:xfrm>
            <a:off x="3733800" y="1524000"/>
            <a:ext cx="5386453" cy="5184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1" b="-2109"/>
          <a:stretch/>
        </p:blipFill>
        <p:spPr>
          <a:xfrm>
            <a:off x="152400" y="1828800"/>
            <a:ext cx="6019800" cy="4087557"/>
          </a:xfrm>
        </p:spPr>
      </p:pic>
      <p:sp>
        <p:nvSpPr>
          <p:cNvPr id="14" name="Circular Arrow 13"/>
          <p:cNvSpPr/>
          <p:nvPr/>
        </p:nvSpPr>
        <p:spPr>
          <a:xfrm rot="11572649">
            <a:off x="2818928" y="3705583"/>
            <a:ext cx="2133600" cy="2971800"/>
          </a:xfrm>
          <a:prstGeom prst="circularArrow">
            <a:avLst>
              <a:gd name="adj1" fmla="val 13764"/>
              <a:gd name="adj2" fmla="val 1238093"/>
              <a:gd name="adj3" fmla="val 20309039"/>
              <a:gd name="adj4" fmla="val 12777455"/>
              <a:gd name="adj5" fmla="val 1249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2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3025" y="2996633"/>
            <a:ext cx="6457950" cy="142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We tend to see what we expect to see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57400" y="4038600"/>
            <a:ext cx="4191000" cy="76200"/>
            <a:chOff x="2057400" y="4038600"/>
            <a:chExt cx="4191000" cy="762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0574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86200" y="4038600"/>
              <a:ext cx="2286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7150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1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07" b="18277"/>
          <a:stretch/>
        </p:blipFill>
        <p:spPr bwMode="auto">
          <a:xfrm>
            <a:off x="1357312" y="2205701"/>
            <a:ext cx="6429375" cy="345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2. Mental models form quickly, &amp; update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67" b="11835"/>
          <a:stretch/>
        </p:blipFill>
        <p:spPr bwMode="auto">
          <a:xfrm>
            <a:off x="1981200" y="2058019"/>
            <a:ext cx="4886325" cy="426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43200" y="2344175"/>
            <a:ext cx="914400" cy="1219200"/>
            <a:chOff x="2743200" y="2057400"/>
            <a:chExt cx="914400" cy="1219200"/>
          </a:xfrm>
        </p:grpSpPr>
        <p:sp>
          <p:nvSpPr>
            <p:cNvPr id="4" name="Rectangle 3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/>
              <a:t>3. New information gets incorporated </a:t>
            </a:r>
            <a:br>
              <a:rPr lang="en-US" dirty="0"/>
            </a:br>
            <a:r>
              <a:rPr lang="en-US" dirty="0"/>
              <a:t>    into the existing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1" y="1447800"/>
            <a:ext cx="3516400" cy="541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4. Initial exposure interferes with </a:t>
            </a:r>
            <a:br>
              <a:rPr lang="en-US" dirty="0"/>
            </a:br>
            <a:r>
              <a:rPr lang="en-US" dirty="0"/>
              <a:t>    accurate perception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46517" y="3971509"/>
            <a:ext cx="1146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Blur size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128px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64px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32px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16px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good, the bad, and the ugly…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pPr marL="125730" indent="0">
              <a:buNone/>
            </a:pPr>
            <a:r>
              <a:rPr lang="en-US" dirty="0"/>
              <a:t>The good: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Well-tuned mental models let us process information quickly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Frees up more processing power to synthesize information</a:t>
            </a:r>
          </a:p>
          <a:p>
            <a:pPr marL="125730" indent="0">
              <a:buNone/>
            </a:pPr>
            <a:r>
              <a:rPr lang="en-US" dirty="0"/>
              <a:t>The bad: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People (esp. experts) tend not to notice information that contradicts their mental model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“fresh pair of eyes” can be beneficial</a:t>
            </a:r>
          </a:p>
          <a:p>
            <a:pPr marL="125730" indent="0">
              <a:buNone/>
            </a:pPr>
            <a:r>
              <a:rPr lang="en-US" dirty="0"/>
              <a:t>The ugly: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Mental models are unavoidable: everyone has them, and they’re all different</a:t>
            </a:r>
          </a:p>
          <a:p>
            <a:pPr marL="868680" lvl="1" indent="-34290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Key: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be aware of how mental models form, how they shape perception, and how to support (or challenge) them</a:t>
            </a:r>
          </a:p>
        </p:txBody>
      </p:sp>
    </p:spTree>
    <p:extLst>
      <p:ext uri="{BB962C8B-B14F-4D97-AF65-F5344CB8AC3E}">
        <p14:creationId xmlns:p14="http://schemas.microsoft.com/office/powerpoint/2010/main" val="7765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do we have to work with?</a:t>
            </a:r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9581" t="3742" r="26328" b="51473"/>
          <a:stretch/>
        </p:blipFill>
        <p:spPr>
          <a:xfrm flipH="1">
            <a:off x="3238498" y="26543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030530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primitives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images we draw are composed of marks: like ink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where</a:t>
            </a:r>
            <a:r>
              <a:rPr lang="en-US" dirty="0"/>
              <a:t> the mark is drawn</a:t>
            </a:r>
          </a:p>
          <a:p>
            <a:r>
              <a:rPr lang="en-US" dirty="0"/>
              <a:t>Some 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CAE7F4"/>
              </a:clrFrom>
              <a:clrTo>
                <a:srgbClr val="CAE7F4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6629400" y="2590800"/>
            <a:ext cx="2018302" cy="3429000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048000" y="3028950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big </a:t>
            </a:r>
            <a:r>
              <a:rPr lang="en-US" dirty="0"/>
              <a:t>the mark is drawn</a:t>
            </a:r>
          </a:p>
          <a:p>
            <a:r>
              <a:rPr lang="en-US" dirty="0"/>
              <a:t>Examples: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895600"/>
            <a:ext cx="3505200" cy="2894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455" y="2895600"/>
            <a:ext cx="1988745" cy="2554349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743200"/>
            <a:ext cx="2776543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376107"/>
            <a:ext cx="6336668" cy="4957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 do: analytical tools for </a:t>
            </a:r>
            <a:r>
              <a:rPr lang="en-US" b="1" dirty="0"/>
              <a:t>messy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52" y="1474816"/>
            <a:ext cx="3359848" cy="2406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4011034"/>
            <a:ext cx="3173771" cy="2877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r="13636"/>
          <a:stretch/>
        </p:blipFill>
        <p:spPr>
          <a:xfrm>
            <a:off x="3657600" y="4588634"/>
            <a:ext cx="1295400" cy="172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4152" y="3901314"/>
            <a:ext cx="2667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9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dark </a:t>
            </a:r>
            <a:r>
              <a:rPr lang="en-US" dirty="0"/>
              <a:t>the mark is drawn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620000" cy="38100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the </a:t>
            </a:r>
            <a:r>
              <a:rPr lang="en-US" b="1" dirty="0"/>
              <a:t>hue</a:t>
            </a:r>
            <a:r>
              <a:rPr lang="en-US" dirty="0"/>
              <a:t> of the mark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63" y="3200400"/>
            <a:ext cx="4035620" cy="288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2F5EE"/>
              </a:clrFrom>
              <a:clrTo>
                <a:srgbClr val="F2F5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819400"/>
            <a:ext cx="3757640" cy="3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rotated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4159792" cy="2807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8956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shaped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76600" y="3124200"/>
            <a:ext cx="24638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48000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352800"/>
            <a:ext cx="2120192" cy="18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0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visual dimensions &amp; data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396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Jacques </a:t>
            </a:r>
            <a:r>
              <a:rPr lang="en-US" sz="1200" dirty="0" err="1"/>
              <a:t>Bertin</a:t>
            </a:r>
            <a:r>
              <a:rPr lang="en-US" sz="1200" dirty="0"/>
              <a:t>, </a:t>
            </a:r>
            <a:r>
              <a:rPr lang="en-US" sz="1200" i="1" dirty="0" err="1"/>
              <a:t>Semiologie</a:t>
            </a:r>
            <a:r>
              <a:rPr lang="en-US" sz="1200" i="1" dirty="0"/>
              <a:t> </a:t>
            </a:r>
            <a:r>
              <a:rPr lang="en-US" sz="1200" i="1" dirty="0" err="1"/>
              <a:t>Graphique</a:t>
            </a:r>
            <a:r>
              <a:rPr lang="en-US" sz="1200" i="1" dirty="0"/>
              <a:t> </a:t>
            </a:r>
            <a:r>
              <a:rPr lang="en-US" sz="1200" dirty="0"/>
              <a:t>(Semiology of Graphics), 1967.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4350" y="1524000"/>
            <a:ext cx="2256650" cy="3210175"/>
            <a:chOff x="609600" y="1884947"/>
            <a:chExt cx="2700963" cy="384105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1884947"/>
              <a:ext cx="2700963" cy="1884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3806611"/>
              <a:ext cx="2700963" cy="1919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267200" y="11430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Categorical      Numerical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03866"/>
              </p:ext>
            </p:extLst>
          </p:nvPr>
        </p:nvGraphicFramePr>
        <p:xfrm>
          <a:off x="4267200" y="1524000"/>
          <a:ext cx="2336800" cy="3124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993FF9-18BC-8342-8FF1-44DA864391AA}"/>
                  </a:ext>
                </a:extLst>
              </p14:cNvPr>
              <p14:cNvContentPartPr/>
              <p14:nvPr/>
            </p14:nvContentPartPr>
            <p14:xfrm>
              <a:off x="2773800" y="1439640"/>
              <a:ext cx="4597560" cy="3114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993FF9-18BC-8342-8FF1-44DA864391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4440" y="1430280"/>
                <a:ext cx="4616280" cy="313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 deconstructing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a data visualization you think is interesting</a:t>
            </a:r>
          </a:p>
          <a:p>
            <a:pPr lvl="1"/>
            <a:r>
              <a:rPr lang="en-US" dirty="0"/>
              <a:t>Some ideas: </a:t>
            </a:r>
            <a:r>
              <a:rPr lang="en-US" dirty="0" err="1"/>
              <a:t>NYTimes</a:t>
            </a:r>
            <a:r>
              <a:rPr lang="en-US" dirty="0"/>
              <a:t>, </a:t>
            </a:r>
            <a:r>
              <a:rPr lang="en-US" dirty="0" err="1"/>
              <a:t>VisualisingData.com</a:t>
            </a:r>
            <a:r>
              <a:rPr lang="en-US" dirty="0"/>
              <a:t>, </a:t>
            </a:r>
            <a:r>
              <a:rPr lang="en-US" dirty="0" err="1"/>
              <a:t>Visual.ly</a:t>
            </a:r>
            <a:endParaRPr lang="en-US" dirty="0"/>
          </a:p>
          <a:p>
            <a:pPr lvl="1"/>
            <a:r>
              <a:rPr lang="en-US" dirty="0"/>
              <a:t>Remember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following: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>
                <a:solidFill>
                  <a:schemeClr val="accent1"/>
                </a:solidFill>
              </a:rPr>
              <a:t> that’s being visualized? Where did it come from?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Which </a:t>
            </a:r>
            <a:r>
              <a:rPr lang="en-US" b="1" dirty="0">
                <a:solidFill>
                  <a:schemeClr val="accent1"/>
                </a:solidFill>
              </a:rPr>
              <a:t>data dimensions</a:t>
            </a:r>
            <a:r>
              <a:rPr lang="en-US" dirty="0">
                <a:solidFill>
                  <a:schemeClr val="accent1"/>
                </a:solidFill>
              </a:rPr>
              <a:t> are mapped to which </a:t>
            </a:r>
            <a:r>
              <a:rPr lang="en-US" b="1" dirty="0">
                <a:solidFill>
                  <a:schemeClr val="accent1"/>
                </a:solidFill>
              </a:rPr>
              <a:t>visual dimensions</a:t>
            </a:r>
            <a:r>
              <a:rPr lang="en-US" dirty="0">
                <a:solidFill>
                  <a:schemeClr val="accent1"/>
                </a:solidFill>
              </a:rPr>
              <a:t>?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How does this </a:t>
            </a:r>
            <a:r>
              <a:rPr lang="en-US" b="1" dirty="0">
                <a:solidFill>
                  <a:schemeClr val="accent1"/>
                </a:solidFill>
              </a:rPr>
              <a:t>shape your understanding </a:t>
            </a:r>
            <a:r>
              <a:rPr lang="en-US" dirty="0">
                <a:solidFill>
                  <a:schemeClr val="accent1"/>
                </a:solidFill>
              </a:rPr>
              <a:t>of the data?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liked</a:t>
            </a:r>
            <a:r>
              <a:rPr lang="en-US" dirty="0">
                <a:solidFill>
                  <a:schemeClr val="accent1"/>
                </a:solidFill>
              </a:rPr>
              <a:t> the visualization: what is it doing </a:t>
            </a:r>
            <a:r>
              <a:rPr lang="en-US" b="1" dirty="0">
                <a:solidFill>
                  <a:schemeClr val="accent1"/>
                </a:solidFill>
              </a:rPr>
              <a:t>well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disliked</a:t>
            </a:r>
            <a:r>
              <a:rPr lang="en-US" dirty="0">
                <a:solidFill>
                  <a:schemeClr val="accent1"/>
                </a:solidFill>
              </a:rPr>
              <a:t> the visualization: what would you </a:t>
            </a:r>
            <a:r>
              <a:rPr lang="en-US" b="1" dirty="0">
                <a:solidFill>
                  <a:schemeClr val="accent1"/>
                </a:solidFill>
              </a:rPr>
              <a:t>change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90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lunch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447800"/>
            <a:ext cx="2336800" cy="26289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Mini-lecture and lab: building data graphics with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ggplot2</a:t>
            </a:r>
            <a:r>
              <a:rPr lang="en-US" dirty="0"/>
              <a:t> </a:t>
            </a:r>
          </a:p>
          <a:p>
            <a:r>
              <a:rPr lang="en-US" b="1" dirty="0"/>
              <a:t>TODO </a:t>
            </a:r>
            <a:r>
              <a:rPr lang="en-US" dirty="0"/>
              <a:t>(if you haven’t already):</a:t>
            </a:r>
          </a:p>
          <a:p>
            <a:pPr marL="0" indent="0" algn="ctr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install.packages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(‘ggplot2’)</a:t>
            </a:r>
          </a:p>
        </p:txBody>
      </p:sp>
    </p:spTree>
    <p:extLst>
      <p:ext uri="{BB962C8B-B14F-4D97-AF65-F5344CB8AC3E}">
        <p14:creationId xmlns:p14="http://schemas.microsoft.com/office/powerpoint/2010/main" val="21231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idea behind my research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Humans and machines have </a:t>
            </a:r>
            <a:r>
              <a:rPr lang="en-US" b="1" dirty="0"/>
              <a:t>complimentary</a:t>
            </a:r>
            <a:r>
              <a:rPr lang="en-US" dirty="0"/>
              <a:t> </a:t>
            </a:r>
            <a:r>
              <a:rPr lang="en-US" b="1" dirty="0"/>
              <a:t>strengths</a:t>
            </a:r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5164" y="2654300"/>
            <a:ext cx="2872846" cy="1672167"/>
            <a:chOff x="5355164" y="1968500"/>
            <a:chExt cx="2872846" cy="1672167"/>
          </a:xfrm>
        </p:grpSpPr>
        <p:pic>
          <p:nvPicPr>
            <p:cNvPr id="21" name="Picture 20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206" t="3742" r="68121" b="51473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6939789" y="2353270"/>
              <a:ext cx="12882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Perception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context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24250" y="5193268"/>
            <a:ext cx="2222500" cy="1398031"/>
            <a:chOff x="3524250" y="4507468"/>
            <a:chExt cx="2222500" cy="1398031"/>
          </a:xfrm>
        </p:grpSpPr>
        <p:pic>
          <p:nvPicPr>
            <p:cNvPr id="24" name="Picture 2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3657601" y="4507468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1402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of this workshop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How do we build </a:t>
            </a:r>
            <a:r>
              <a:rPr lang="en-US" b="1" dirty="0"/>
              <a:t>visualizations</a:t>
            </a:r>
            <a:r>
              <a:rPr lang="en-US" dirty="0"/>
              <a:t> that help humans understand patterns in data?</a:t>
            </a:r>
            <a:endParaRPr lang="en-US" b="1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4916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3-minute biographies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About </a:t>
            </a:r>
            <a:r>
              <a:rPr lang="en-US" b="1" dirty="0"/>
              <a:t>you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name and pronouns</a:t>
            </a:r>
          </a:p>
          <a:p>
            <a:pPr lvl="1"/>
            <a:r>
              <a:rPr lang="en-US" dirty="0"/>
              <a:t>Your alma mater</a:t>
            </a:r>
          </a:p>
          <a:p>
            <a:pPr lvl="1"/>
            <a:r>
              <a:rPr lang="en-US" dirty="0"/>
              <a:t>Your major / area of focus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3 questions: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 brought you to </a:t>
            </a:r>
            <a:r>
              <a:rPr lang="en-US" b="1" dirty="0"/>
              <a:t>DSDP</a:t>
            </a:r>
            <a:r>
              <a:rPr lang="en-US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What’s one </a:t>
            </a:r>
            <a:r>
              <a:rPr lang="en-US" b="1" dirty="0"/>
              <a:t>big thing </a:t>
            </a:r>
            <a:r>
              <a:rPr lang="en-US" dirty="0"/>
              <a:t>you hope to get out of it?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What's one thing about life after graduation that you find particularly </a:t>
            </a:r>
            <a:r>
              <a:rPr lang="en-US" b="1" dirty="0"/>
              <a:t>challenging / anxiety-provoking</a:t>
            </a:r>
            <a:r>
              <a:rPr lang="en-US" dirty="0"/>
              <a:t>?</a:t>
            </a:r>
          </a:p>
          <a:p>
            <a:pPr marL="274320" lvl="1" indent="0" algn="ctr">
              <a:buNone/>
            </a:pPr>
            <a:r>
              <a:rPr lang="en-US" dirty="0"/>
              <a:t>-or-</a:t>
            </a:r>
          </a:p>
          <a:p>
            <a:pPr marL="731520" lvl="1" indent="-457200">
              <a:buFont typeface="+mj-lt"/>
              <a:buAutoNum type="arabicPeriod" startAt="3"/>
            </a:pPr>
            <a:r>
              <a:rPr lang="en-US" dirty="0"/>
              <a:t>What’s one thing about you that would probably </a:t>
            </a:r>
            <a:r>
              <a:rPr lang="en-US" b="1" dirty="0"/>
              <a:t>surprise</a:t>
            </a:r>
            <a:r>
              <a:rPr lang="en-US" dirty="0"/>
              <a:t> us?</a:t>
            </a:r>
          </a:p>
        </p:txBody>
      </p:sp>
    </p:spTree>
    <p:extLst>
      <p:ext uri="{BB962C8B-B14F-4D97-AF65-F5344CB8AC3E}">
        <p14:creationId xmlns:p14="http://schemas.microsoft.com/office/powerpoint/2010/main" val="1571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/>
              <a:t>Visualization overview</a:t>
            </a:r>
          </a:p>
          <a:p>
            <a:pPr lvl="1"/>
            <a:r>
              <a:rPr lang="en-US" dirty="0"/>
              <a:t>Flashback to early experiences in data wrangling</a:t>
            </a:r>
          </a:p>
          <a:p>
            <a:pPr lvl="1"/>
            <a:r>
              <a:rPr lang="en-US" dirty="0"/>
              <a:t>Visualization (def.)</a:t>
            </a:r>
          </a:p>
          <a:p>
            <a:pPr lvl="1"/>
            <a:r>
              <a:rPr lang="en-US" dirty="0"/>
              <a:t>Data (def.)</a:t>
            </a:r>
          </a:p>
          <a:p>
            <a:pPr lvl="1"/>
            <a:r>
              <a:rPr lang="en-US" dirty="0"/>
              <a:t>Quick history lesson</a:t>
            </a:r>
          </a:p>
          <a:p>
            <a:r>
              <a:rPr lang="en-US" dirty="0"/>
              <a:t>Graphical primitives</a:t>
            </a:r>
          </a:p>
          <a:p>
            <a:r>
              <a:rPr lang="en-US" dirty="0"/>
              <a:t>Visual dimensions</a:t>
            </a:r>
          </a:p>
          <a:p>
            <a:r>
              <a:rPr lang="en-US" dirty="0"/>
              <a:t>Pre-lunch activity: deconstructing data graphics</a:t>
            </a:r>
          </a:p>
          <a:p>
            <a:r>
              <a:rPr lang="en-US" dirty="0"/>
              <a:t>After lunch: ggplot2 crash course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9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19663</TotalTime>
  <Words>1596</Words>
  <Application>Microsoft Macintosh PowerPoint</Application>
  <PresentationFormat>On-screen Show (4:3)</PresentationFormat>
  <Paragraphs>294</Paragraphs>
  <Slides>56</Slides>
  <Notes>15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Courier</vt:lpstr>
      <vt:lpstr>Lucida Grande</vt:lpstr>
      <vt:lpstr>Menlo</vt:lpstr>
      <vt:lpstr>Wingdings</vt:lpstr>
      <vt:lpstr>Clarity</vt:lpstr>
      <vt:lpstr>MassMutual DSDP/DEDP 2020:  Introduction to  Data Visualization</vt:lpstr>
      <vt:lpstr>Introductions &amp; background</vt:lpstr>
      <vt:lpstr>Some housekeeping</vt:lpstr>
      <vt:lpstr>Learning objectives</vt:lpstr>
      <vt:lpstr>What I do: analytical tools for messy data</vt:lpstr>
      <vt:lpstr>Big idea behind my research</vt:lpstr>
      <vt:lpstr>Focus of this workshop</vt:lpstr>
      <vt:lpstr>3-minute biographies</vt:lpstr>
      <vt:lpstr>Outline</vt:lpstr>
      <vt:lpstr>What is visualization?</vt:lpstr>
      <vt:lpstr>What is visualization?</vt:lpstr>
      <vt:lpstr>Flashback…</vt:lpstr>
      <vt:lpstr>Flashback…</vt:lpstr>
      <vt:lpstr>Flashback…</vt:lpstr>
      <vt:lpstr>Flashback…</vt:lpstr>
      <vt:lpstr>Flashback…</vt:lpstr>
      <vt:lpstr>Question</vt:lpstr>
      <vt:lpstr>Do they help you spot trends?</vt:lpstr>
      <vt:lpstr>Do they help you explore?</vt:lpstr>
      <vt:lpstr>Do they tell a story?</vt:lpstr>
      <vt:lpstr>Visualization (def.)</vt:lpstr>
      <vt:lpstr>Data (def.)</vt:lpstr>
      <vt:lpstr>Data (def.)</vt:lpstr>
      <vt:lpstr>Data (def.)</vt:lpstr>
      <vt:lpstr>One way to think about this:</vt:lpstr>
      <vt:lpstr>Why is this important?</vt:lpstr>
      <vt:lpstr>Key question for this workshop</vt:lpstr>
      <vt:lpstr>Answer: it depends</vt:lpstr>
      <vt:lpstr>A quick history lesson…</vt:lpstr>
      <vt:lpstr>(Incomplete) History of Visualization: 15,000BC</vt:lpstr>
      <vt:lpstr>(Incomplete) History of Visualization: 900s</vt:lpstr>
      <vt:lpstr>(Incomplete) History of Visualization: 1970s</vt:lpstr>
      <vt:lpstr>(Incomplete) History of Visualization: 1980s</vt:lpstr>
      <vt:lpstr>(Incomplete) History of Visualization: 1990s</vt:lpstr>
      <vt:lpstr>(Incomplete) History of Visualization: 2000s</vt:lpstr>
      <vt:lpstr>Discussion: what are they all trying to do?</vt:lpstr>
      <vt:lpstr>Visualization helps shape mental models</vt:lpstr>
      <vt:lpstr>Information overload</vt:lpstr>
      <vt:lpstr>Mental models</vt:lpstr>
      <vt:lpstr>Mental Models: a Sketch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The good, the bad, and the ugly…</vt:lpstr>
      <vt:lpstr>So what do we have to work with?</vt:lpstr>
      <vt:lpstr>Graphical primitives</vt:lpstr>
      <vt:lpstr>Visual dimension: position</vt:lpstr>
      <vt:lpstr>Visual dimension: size</vt:lpstr>
      <vt:lpstr>Visual dimension: value</vt:lpstr>
      <vt:lpstr>Visual dimension: color</vt:lpstr>
      <vt:lpstr>Visual dimension: orientation</vt:lpstr>
      <vt:lpstr>Visual dimension: shape</vt:lpstr>
      <vt:lpstr>Discussion: visual dimensions &amp; data type</vt:lpstr>
      <vt:lpstr>Think-pair-share: deconstructing graphics</vt:lpstr>
      <vt:lpstr>After lunch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353</cp:revision>
  <cp:lastPrinted>2018-06-14T13:50:37Z</cp:lastPrinted>
  <dcterms:created xsi:type="dcterms:W3CDTF">2010-09-06T14:11:22Z</dcterms:created>
  <dcterms:modified xsi:type="dcterms:W3CDTF">2020-07-06T16:20:18Z</dcterms:modified>
</cp:coreProperties>
</file>